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6" r:id="rId2"/>
    <p:sldId id="271" r:id="rId3"/>
    <p:sldId id="257" r:id="rId4"/>
    <p:sldId id="291" r:id="rId5"/>
    <p:sldId id="277" r:id="rId6"/>
    <p:sldId id="278" r:id="rId7"/>
    <p:sldId id="279" r:id="rId8"/>
    <p:sldId id="280" r:id="rId9"/>
    <p:sldId id="281" r:id="rId10"/>
    <p:sldId id="282" r:id="rId11"/>
    <p:sldId id="284" r:id="rId12"/>
    <p:sldId id="283" r:id="rId13"/>
    <p:sldId id="287" r:id="rId14"/>
    <p:sldId id="288" r:id="rId15"/>
    <p:sldId id="289" r:id="rId16"/>
    <p:sldId id="285" r:id="rId17"/>
    <p:sldId id="292" r:id="rId18"/>
    <p:sldId id="290" r:id="rId19"/>
    <p:sldId id="267" r:id="rId20"/>
  </p:sldIdLst>
  <p:sldSz cx="12192000" cy="6858000"/>
  <p:notesSz cx="6797675" cy="9926638"/>
  <p:embeddedFontLst>
    <p:embeddedFont>
      <p:font typeface="Amatic SC" panose="020B0604020202020204" charset="-79"/>
      <p:regular r:id="rId22"/>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Sassoon Joined ENG" panose="02000400000000000000"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CCFF"/>
    <a:srgbClr val="CC66FF"/>
    <a:srgbClr val="E1FFFF"/>
    <a:srgbClr val="FFEFFF"/>
    <a:srgbClr val="E6E5FB"/>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64" autoAdjust="0"/>
    <p:restoredTop sz="94271" autoAdjust="0"/>
  </p:normalViewPr>
  <p:slideViewPr>
    <p:cSldViewPr snapToGrid="0">
      <p:cViewPr varScale="1">
        <p:scale>
          <a:sx n="85" d="100"/>
          <a:sy n="85" d="100"/>
        </p:scale>
        <p:origin x="1062" y="78"/>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03/11/2023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a:t>
            </a:fld>
            <a:endParaRPr lang="en-GB"/>
          </a:p>
        </p:txBody>
      </p:sp>
    </p:spTree>
    <p:extLst>
      <p:ext uri="{BB962C8B-B14F-4D97-AF65-F5344CB8AC3E}">
        <p14:creationId xmlns:p14="http://schemas.microsoft.com/office/powerpoint/2010/main" val="363319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11</a:t>
            </a:fld>
            <a:endParaRPr lang="en-GB"/>
          </a:p>
        </p:txBody>
      </p:sp>
    </p:spTree>
    <p:extLst>
      <p:ext uri="{BB962C8B-B14F-4D97-AF65-F5344CB8AC3E}">
        <p14:creationId xmlns:p14="http://schemas.microsoft.com/office/powerpoint/2010/main" val="2273416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12</a:t>
            </a:fld>
            <a:endParaRPr lang="en-GB"/>
          </a:p>
        </p:txBody>
      </p:sp>
    </p:spTree>
    <p:extLst>
      <p:ext uri="{BB962C8B-B14F-4D97-AF65-F5344CB8AC3E}">
        <p14:creationId xmlns:p14="http://schemas.microsoft.com/office/powerpoint/2010/main" val="47859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13</a:t>
            </a:fld>
            <a:endParaRPr lang="en-GB"/>
          </a:p>
        </p:txBody>
      </p:sp>
    </p:spTree>
    <p:extLst>
      <p:ext uri="{BB962C8B-B14F-4D97-AF65-F5344CB8AC3E}">
        <p14:creationId xmlns:p14="http://schemas.microsoft.com/office/powerpoint/2010/main" val="51421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14</a:t>
            </a:fld>
            <a:endParaRPr lang="en-GB"/>
          </a:p>
        </p:txBody>
      </p:sp>
    </p:spTree>
    <p:extLst>
      <p:ext uri="{BB962C8B-B14F-4D97-AF65-F5344CB8AC3E}">
        <p14:creationId xmlns:p14="http://schemas.microsoft.com/office/powerpoint/2010/main" val="216678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15</a:t>
            </a:fld>
            <a:endParaRPr lang="en-GB"/>
          </a:p>
        </p:txBody>
      </p:sp>
    </p:spTree>
    <p:extLst>
      <p:ext uri="{BB962C8B-B14F-4D97-AF65-F5344CB8AC3E}">
        <p14:creationId xmlns:p14="http://schemas.microsoft.com/office/powerpoint/2010/main" val="336154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16</a:t>
            </a:fld>
            <a:endParaRPr lang="en-GB"/>
          </a:p>
        </p:txBody>
      </p:sp>
    </p:spTree>
    <p:extLst>
      <p:ext uri="{BB962C8B-B14F-4D97-AF65-F5344CB8AC3E}">
        <p14:creationId xmlns:p14="http://schemas.microsoft.com/office/powerpoint/2010/main" val="231653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17</a:t>
            </a:fld>
            <a:endParaRPr lang="en-GB"/>
          </a:p>
        </p:txBody>
      </p:sp>
    </p:spTree>
    <p:extLst>
      <p:ext uri="{BB962C8B-B14F-4D97-AF65-F5344CB8AC3E}">
        <p14:creationId xmlns:p14="http://schemas.microsoft.com/office/powerpoint/2010/main" val="2057682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18</a:t>
            </a:fld>
            <a:endParaRPr lang="en-GB"/>
          </a:p>
        </p:txBody>
      </p:sp>
    </p:spTree>
    <p:extLst>
      <p:ext uri="{BB962C8B-B14F-4D97-AF65-F5344CB8AC3E}">
        <p14:creationId xmlns:p14="http://schemas.microsoft.com/office/powerpoint/2010/main" val="228849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277211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22034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192490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263717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8</a:t>
            </a:fld>
            <a:endParaRPr lang="en-GB"/>
          </a:p>
        </p:txBody>
      </p:sp>
    </p:spTree>
    <p:extLst>
      <p:ext uri="{BB962C8B-B14F-4D97-AF65-F5344CB8AC3E}">
        <p14:creationId xmlns:p14="http://schemas.microsoft.com/office/powerpoint/2010/main" val="52539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9</a:t>
            </a:fld>
            <a:endParaRPr lang="en-GB"/>
          </a:p>
        </p:txBody>
      </p:sp>
    </p:spTree>
    <p:extLst>
      <p:ext uri="{BB962C8B-B14F-4D97-AF65-F5344CB8AC3E}">
        <p14:creationId xmlns:p14="http://schemas.microsoft.com/office/powerpoint/2010/main" val="341009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10</a:t>
            </a:fld>
            <a:endParaRPr lang="en-GB"/>
          </a:p>
        </p:txBody>
      </p:sp>
    </p:spTree>
    <p:extLst>
      <p:ext uri="{BB962C8B-B14F-4D97-AF65-F5344CB8AC3E}">
        <p14:creationId xmlns:p14="http://schemas.microsoft.com/office/powerpoint/2010/main" val="221057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03/11/2023</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03/11/2023</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03/11/2023</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03/11/2023</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03/11/2023</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03/11/2023</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03/11/2023</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03/11/2023</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03/11/2023</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03/11/2023</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03/11/2023</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03/11/2023</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rotWithShape="1">
          <a:blip r:embed="rId3"/>
          <a:srcRect l="2959" t="7325" r="1039"/>
          <a:stretch/>
        </p:blipFill>
        <p:spPr>
          <a:xfrm>
            <a:off x="5606716" y="1983891"/>
            <a:ext cx="6351506" cy="3903959"/>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1491696" y="219019"/>
            <a:ext cx="10156054" cy="12102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Sassoon Joined ENG" panose="02000400000000000000" pitchFamily="2" charset="0"/>
                <a:cs typeface="Amatic SC" panose="00000500000000000000" pitchFamily="2" charset="-79"/>
              </a:rPr>
              <a:t>Reception Long Term Plan</a:t>
            </a:r>
            <a:endParaRPr lang="en-GB" sz="7200" dirty="0">
              <a:latin typeface="Sassoon Joined ENG" panose="02000400000000000000" pitchFamily="2" charset="0"/>
              <a:cs typeface="Amatic SC" panose="00000500000000000000" pitchFamily="2" charset="-79"/>
            </a:endParaRPr>
          </a:p>
        </p:txBody>
      </p:sp>
      <p:sp>
        <p:nvSpPr>
          <p:cNvPr id="9" name="Rectangle 8"/>
          <p:cNvSpPr/>
          <p:nvPr/>
        </p:nvSpPr>
        <p:spPr>
          <a:xfrm>
            <a:off x="233778" y="1540152"/>
            <a:ext cx="5252622" cy="5139869"/>
          </a:xfrm>
          <a:prstGeom prst="rect">
            <a:avLst/>
          </a:prstGeom>
          <a:ln>
            <a:solidFill>
              <a:schemeClr val="tx1"/>
            </a:solidFill>
          </a:ln>
        </p:spPr>
        <p:txBody>
          <a:bodyPr wrap="square">
            <a:spAutoFit/>
          </a:bodyPr>
          <a:lstStyle/>
          <a:p>
            <a:pPr fontAlgn="t"/>
            <a:r>
              <a:rPr lang="en-GB" sz="2000" b="1" u="sng" dirty="0">
                <a:latin typeface="Sassoon Joined ENG" panose="02000400000000000000" pitchFamily="2" charset="0"/>
                <a:cs typeface="Amatic SC" panose="020B0604020202020204" charset="-79"/>
              </a:rPr>
              <a:t>Intent:</a:t>
            </a:r>
            <a:endParaRPr lang="en-GB" sz="1400" dirty="0">
              <a:latin typeface="Sassoon Joined ENG" panose="02000400000000000000" pitchFamily="2" charset="0"/>
              <a:cs typeface="Amatic SC" panose="020B0604020202020204" charset="-79"/>
            </a:endParaRPr>
          </a:p>
          <a:p>
            <a:pPr fontAlgn="t"/>
            <a:r>
              <a:rPr lang="en-GB" sz="1100" dirty="0">
                <a:latin typeface="Sassoon Joined ENG" panose="02000400000000000000" pitchFamily="2" charset="0"/>
                <a:cs typeface="Amatic SC" panose="020B0604020202020204" charset="-79"/>
              </a:rPr>
              <a:t>At St Joseph’s our aim is to provide an ambitious curriculum for our children in the EYFS. We aim to create an environment that reflects the current needs of the pupils and constantly adapts to ensure it meets their ever-changing needs. We aim to ensure all children are able to flourish regardless of backgrounds, circumstances or needs. We intend to create strong relationships with pupils to ensure they know our school is a safe and secure place for them to learn and develop. We aim to work collaboratively with parents and carers to encourage independent, enthusiastic learners who thrive and reach their full potential. It is our intent that children who enter our EYFS begin their lifelong learning journey by developing physically, verbally, cognitively and emotionally whilst also embedding a positive attitude to school and a love of learning.</a:t>
            </a:r>
          </a:p>
          <a:p>
            <a:pPr fontAlgn="t"/>
            <a:endParaRPr lang="en-GB" sz="1100" dirty="0">
              <a:latin typeface="Sassoon Joined ENG" panose="02000400000000000000" pitchFamily="2" charset="0"/>
              <a:cs typeface="Amatic SC" panose="020B0604020202020204" charset="-79"/>
            </a:endParaRPr>
          </a:p>
          <a:p>
            <a:pPr fontAlgn="t"/>
            <a:r>
              <a:rPr lang="en-GB" sz="1100" dirty="0">
                <a:latin typeface="Sassoon Joined ENG" panose="02000400000000000000" pitchFamily="2" charset="0"/>
                <a:cs typeface="Amatic SC" panose="020B0604020202020204" charset="-79"/>
              </a:rPr>
              <a:t>We recognise that children at St Joseph’s start their journey with us at a range of starting points. We ensure we take these starting points into consideration so that every child has access to a broad, balanced and differentiated curriculum which prepares them for now and for the future in terms of opportunities and experiences. Our curriculum considers children’s interests, individual needs and is grounded in the EYFS Framework to ensure child initiated and adult led activities support children’s learning and development and to achieve their next steps. We have high expectation for our children and encourage them to develop their perseverance and self-belief. We encourage positive learning behaviours through our Star of the Week assemblies which focus on a key aspect of the Characteristics of Effective Teaching and Learning.</a:t>
            </a:r>
          </a:p>
          <a:p>
            <a:pPr fontAlgn="t"/>
            <a:endParaRPr lang="en-GB" sz="1100" dirty="0">
              <a:latin typeface="Sassoon Joined ENG" panose="02000400000000000000" pitchFamily="2" charset="0"/>
              <a:cs typeface="Amatic SC" panose="020B0604020202020204" charset="-79"/>
            </a:endParaRPr>
          </a:p>
          <a:p>
            <a:pPr fontAlgn="t"/>
            <a:r>
              <a:rPr lang="en-GB" sz="1100" dirty="0">
                <a:latin typeface="Sassoon Joined ENG" panose="02000400000000000000" pitchFamily="2" charset="0"/>
                <a:cs typeface="Amatic SC" panose="020B0604020202020204" charset="-79"/>
              </a:rPr>
              <a:t>Our EYFS curriculum aims to enable our children to be:</a:t>
            </a:r>
          </a:p>
          <a:p>
            <a:pPr fontAlgn="t"/>
            <a:r>
              <a:rPr lang="en-GB" sz="1100" dirty="0">
                <a:latin typeface="Sassoon Joined ENG" panose="02000400000000000000" pitchFamily="2" charset="0"/>
                <a:cs typeface="Amatic SC" panose="020B0604020202020204" charset="-79"/>
              </a:rPr>
              <a:t>• Inquisitive about the world around them</a:t>
            </a:r>
          </a:p>
          <a:p>
            <a:pPr fontAlgn="t"/>
            <a:r>
              <a:rPr lang="en-GB" sz="1100" dirty="0">
                <a:latin typeface="Sassoon Joined ENG" panose="02000400000000000000" pitchFamily="2" charset="0"/>
                <a:cs typeface="Amatic SC" panose="020B0604020202020204" charset="-79"/>
              </a:rPr>
              <a:t>• Confident to learn new skills</a:t>
            </a:r>
          </a:p>
          <a:p>
            <a:pPr fontAlgn="t"/>
            <a:r>
              <a:rPr lang="en-GB" sz="1100" dirty="0">
                <a:latin typeface="Sassoon Joined ENG" panose="02000400000000000000" pitchFamily="2" charset="0"/>
                <a:cs typeface="Amatic SC" panose="020B0604020202020204" charset="-79"/>
              </a:rPr>
              <a:t>• Resilient when faced with a challenge</a:t>
            </a:r>
          </a:p>
          <a:p>
            <a:pPr fontAlgn="t"/>
            <a:r>
              <a:rPr lang="en-GB" sz="1100" dirty="0">
                <a:latin typeface="Sassoon Joined ENG" panose="02000400000000000000" pitchFamily="2" charset="0"/>
                <a:cs typeface="Amatic SC" panose="020B0604020202020204" charset="-79"/>
              </a:rPr>
              <a:t>• Effective communicators </a:t>
            </a:r>
          </a:p>
          <a:p>
            <a:pPr fontAlgn="t"/>
            <a:r>
              <a:rPr lang="en-GB" sz="1100" dirty="0">
                <a:latin typeface="Sassoon Joined ENG" panose="02000400000000000000" pitchFamily="2" charset="0"/>
                <a:cs typeface="Amatic SC" panose="020B0604020202020204" charset="-79"/>
              </a:rPr>
              <a:t>• Caring individuals</a:t>
            </a:r>
          </a:p>
          <a:p>
            <a:pPr fontAlgn="t"/>
            <a:r>
              <a:rPr lang="en-GB" sz="1100" dirty="0">
                <a:latin typeface="Sassoon Joined ENG" panose="02000400000000000000" pitchFamily="2" charset="0"/>
                <a:cs typeface="Amatic SC" panose="020B0604020202020204" charset="-79"/>
              </a:rPr>
              <a:t>• Proud of themselves and their achievements</a:t>
            </a:r>
          </a:p>
          <a:p>
            <a:pPr fontAlgn="t"/>
            <a:r>
              <a:rPr lang="en-GB" sz="1100" dirty="0">
                <a:latin typeface="Sassoon Joined ENG" panose="02000400000000000000" pitchFamily="2" charset="0"/>
                <a:cs typeface="Amatic SC" panose="020B0604020202020204" charset="-79"/>
              </a:rPr>
              <a:t>• Regulate their feelings and develop a sense of wellbeing </a:t>
            </a:r>
          </a:p>
        </p:txBody>
      </p:sp>
      <p:pic>
        <p:nvPicPr>
          <p:cNvPr id="7" name="Picture 6" descr="Description: P:\LOGOS\New School Logos\StJoes_Logo.jpg">
            <a:extLst>
              <a:ext uri="{FF2B5EF4-FFF2-40B4-BE49-F238E27FC236}">
                <a16:creationId xmlns:a16="http://schemas.microsoft.com/office/drawing/2014/main" id="{4649CC2F-ADCA-4541-B76C-E78185F513D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150" y="219019"/>
            <a:ext cx="1157545" cy="1089081"/>
          </a:xfrm>
          <a:prstGeom prst="rect">
            <a:avLst/>
          </a:prstGeom>
          <a:noFill/>
          <a:ln>
            <a:noFill/>
          </a:ln>
        </p:spPr>
      </p:pic>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Literacy</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162319073"/>
              </p:ext>
            </p:extLst>
          </p:nvPr>
        </p:nvGraphicFramePr>
        <p:xfrm>
          <a:off x="133491" y="786460"/>
          <a:ext cx="11925018" cy="5644950"/>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3574">
                  <a:extLst>
                    <a:ext uri="{9D8B030D-6E8A-4147-A177-3AD203B41FA5}">
                      <a16:colId xmlns:a16="http://schemas.microsoft.com/office/drawing/2014/main" val="872926247"/>
                    </a:ext>
                  </a:extLst>
                </a:gridCol>
                <a:gridCol w="1703574">
                  <a:extLst>
                    <a:ext uri="{9D8B030D-6E8A-4147-A177-3AD203B41FA5}">
                      <a16:colId xmlns:a16="http://schemas.microsoft.com/office/drawing/2014/main" val="1315738151"/>
                    </a:ext>
                  </a:extLst>
                </a:gridCol>
                <a:gridCol w="1703574">
                  <a:extLst>
                    <a:ext uri="{9D8B030D-6E8A-4147-A177-3AD203B41FA5}">
                      <a16:colId xmlns:a16="http://schemas.microsoft.com/office/drawing/2014/main" val="2709165749"/>
                    </a:ext>
                  </a:extLst>
                </a:gridCol>
                <a:gridCol w="1703574">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346440">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06270">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52711">
                <a:tc rowSpan="3">
                  <a:txBody>
                    <a:bodyPr/>
                    <a:lstStyle/>
                    <a:p>
                      <a:pPr algn="ctr"/>
                      <a:endParaRPr lang="en-US" sz="1200" b="1" dirty="0">
                        <a:latin typeface="Sassoon Joined ENG" panose="02000400000000000000" pitchFamily="2" charset="0"/>
                        <a:cs typeface="Amatic SC" panose="00000500000000000000" pitchFamily="2" charset="-79"/>
                      </a:endParaRPr>
                    </a:p>
                    <a:p>
                      <a:pPr algn="ctr"/>
                      <a:endParaRPr lang="en-US" sz="1200" b="1" dirty="0">
                        <a:latin typeface="Sassoon Joined ENG" panose="02000400000000000000" pitchFamily="2" charset="0"/>
                        <a:cs typeface="Amatic SC" panose="00000500000000000000" pitchFamily="2" charset="-79"/>
                      </a:endParaRPr>
                    </a:p>
                    <a:p>
                      <a:pPr algn="ctr"/>
                      <a:endParaRPr lang="en-US" sz="1200" b="1" dirty="0">
                        <a:latin typeface="Sassoon Joined ENG" panose="02000400000000000000" pitchFamily="2" charset="0"/>
                        <a:cs typeface="Amatic SC" panose="00000500000000000000" pitchFamily="2" charset="-79"/>
                      </a:endParaRPr>
                    </a:p>
                    <a:p>
                      <a:pPr algn="ctr"/>
                      <a:endParaRPr lang="en-US" sz="1200" b="1" dirty="0">
                        <a:latin typeface="Sassoon Joined ENG" panose="02000400000000000000" pitchFamily="2" charset="0"/>
                        <a:cs typeface="Amatic SC" panose="00000500000000000000" pitchFamily="2" charset="-79"/>
                      </a:endParaRPr>
                    </a:p>
                    <a:p>
                      <a:pPr algn="ctr"/>
                      <a:endParaRPr lang="en-US" sz="1200" b="1" dirty="0">
                        <a:latin typeface="Sassoon Joined ENG" panose="02000400000000000000" pitchFamily="2" charset="0"/>
                        <a:cs typeface="Amatic SC" panose="00000500000000000000" pitchFamily="2" charset="-79"/>
                      </a:endParaRPr>
                    </a:p>
                    <a:p>
                      <a:pPr algn="ctr"/>
                      <a:endParaRPr lang="en-US" sz="1200" b="1" dirty="0">
                        <a:latin typeface="Sassoon Joined ENG" panose="02000400000000000000" pitchFamily="2" charset="0"/>
                        <a:cs typeface="Amatic SC" panose="00000500000000000000" pitchFamily="2" charset="-79"/>
                      </a:endParaRPr>
                    </a:p>
                    <a:p>
                      <a:pPr algn="ctr"/>
                      <a:r>
                        <a:rPr lang="en-US" sz="1200" b="1" dirty="0">
                          <a:latin typeface="Sassoon Joined ENG" panose="02000400000000000000" pitchFamily="2" charset="0"/>
                          <a:cs typeface="Amatic SC" panose="00000500000000000000" pitchFamily="2" charset="-79"/>
                        </a:rPr>
                        <a:t>Comprehension</a:t>
                      </a:r>
                    </a:p>
                    <a:p>
                      <a:pPr algn="ctr"/>
                      <a:r>
                        <a:rPr lang="en-US" sz="1200" b="0" i="1" dirty="0">
                          <a:latin typeface="Sassoon Joined ENG" panose="02000400000000000000" pitchFamily="2" charset="0"/>
                          <a:cs typeface="Amatic SC" panose="00000500000000000000" pitchFamily="2" charset="-79"/>
                        </a:rPr>
                        <a:t>Developing a passion for reading. Children will visit the library weekly .</a:t>
                      </a:r>
                    </a:p>
                    <a:p>
                      <a:pPr algn="ctr"/>
                      <a:endParaRPr lang="en-US" sz="1200" b="0" dirty="0">
                        <a:latin typeface="Sassoon Joined ENG" panose="02000400000000000000" pitchFamily="2" charset="0"/>
                        <a:cs typeface="Amatic SC" panose="00000500000000000000" pitchFamily="2" charset="-79"/>
                      </a:endParaRPr>
                    </a:p>
                    <a:p>
                      <a:pPr algn="ctr"/>
                      <a:endParaRPr lang="en-US" sz="1200" b="1" dirty="0">
                        <a:latin typeface="Sassoon Joined ENG" panose="02000400000000000000" pitchFamily="2" charset="0"/>
                        <a:cs typeface="Amatic SC" panose="00000500000000000000" pitchFamily="2" charset="-79"/>
                      </a:endParaRPr>
                    </a:p>
                    <a:p>
                      <a:pPr algn="ctr"/>
                      <a:endParaRPr lang="en-US" sz="1200" b="1" dirty="0">
                        <a:latin typeface="Sassoon Joined ENG" panose="02000400000000000000" pitchFamily="2" charset="0"/>
                        <a:cs typeface="Amatic SC" panose="00000500000000000000" pitchFamily="2" charset="-79"/>
                      </a:endParaRPr>
                    </a:p>
                    <a:p>
                      <a:pPr algn="ctr"/>
                      <a:endParaRPr lang="en-US" sz="1200" b="1" dirty="0">
                        <a:latin typeface="Sassoon Joined ENG" panose="02000400000000000000" pitchFamily="2" charset="0"/>
                        <a:cs typeface="Amatic SC" panose="00000500000000000000" pitchFamily="2" charset="-79"/>
                      </a:endParaRPr>
                    </a:p>
                    <a:p>
                      <a:pPr algn="ctr"/>
                      <a:endParaRPr lang="en-US" sz="1200" b="1" dirty="0">
                        <a:latin typeface="Sassoon Joined ENG" panose="02000400000000000000" pitchFamily="2" charset="0"/>
                        <a:cs typeface="Amatic SC" panose="00000500000000000000" pitchFamily="2" charset="-79"/>
                      </a:endParaRPr>
                    </a:p>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dirty="0">
                          <a:latin typeface="Sassoon Joined ENG" panose="02000400000000000000" pitchFamily="2" charset="0"/>
                        </a:rPr>
                        <a:t>It is crucial for children to develop </a:t>
                      </a:r>
                      <a:r>
                        <a:rPr lang="en-US" sz="1200" b="1" dirty="0">
                          <a:latin typeface="Sassoon Joined ENG" panose="02000400000000000000" pitchFamily="2" charset="0"/>
                        </a:rPr>
                        <a:t>a life-long love of reading</a:t>
                      </a:r>
                      <a:r>
                        <a:rPr lang="en-US" sz="1200" dirty="0">
                          <a:latin typeface="Sassoon Joined ENG" panose="02000400000000000000" pitchFamily="2" charset="0"/>
                        </a:rPr>
                        <a:t>. Reading consists of two dimensions: </a:t>
                      </a:r>
                      <a:r>
                        <a:rPr lang="en-US" sz="1200" b="1" dirty="0">
                          <a:latin typeface="Sassoon Joined ENG" panose="02000400000000000000" pitchFamily="2" charset="0"/>
                        </a:rPr>
                        <a:t>language comprehension and word reading</a:t>
                      </a:r>
                      <a:r>
                        <a:rPr lang="en-US" sz="1200" dirty="0">
                          <a:latin typeface="Sassoon Joined ENG" panose="02000400000000000000" pitchFamily="2" charset="0"/>
                        </a:rPr>
                        <a:t>. Language comprehension (necessary for both reading and writing) starts from birth. It only develops when adults talk with children about the world around them and the books (stories and non-fiction) they read with them, and </a:t>
                      </a:r>
                      <a:r>
                        <a:rPr lang="en-US" sz="1200" b="1" dirty="0">
                          <a:latin typeface="Sassoon Joined ENG" panose="02000400000000000000" pitchFamily="2" charset="0"/>
                        </a:rPr>
                        <a:t>enjoy rhymes, poems and songs together</a:t>
                      </a:r>
                      <a:r>
                        <a:rPr lang="en-US" sz="1200" dirty="0">
                          <a:latin typeface="Sassoon Joined ENG" panose="02000400000000000000" pitchFamily="2" charset="0"/>
                        </a:rPr>
                        <a:t>. Skilled word reading, taught later, involves both the speedy working out of the pronunciation of unfamiliar printed words (</a:t>
                      </a:r>
                      <a:r>
                        <a:rPr lang="en-US" sz="1200" b="1" dirty="0">
                          <a:latin typeface="Sassoon Joined ENG" panose="02000400000000000000" pitchFamily="2" charset="0"/>
                        </a:rPr>
                        <a:t>decoding)</a:t>
                      </a:r>
                      <a:r>
                        <a:rPr lang="en-US" sz="1200" dirty="0">
                          <a:latin typeface="Sassoon Joined ENG" panose="02000400000000000000" pitchFamily="2" charset="0"/>
                        </a:rPr>
                        <a:t> and the </a:t>
                      </a:r>
                      <a:r>
                        <a:rPr lang="en-US" sz="1200" b="1" dirty="0">
                          <a:latin typeface="Sassoon Joined ENG" panose="02000400000000000000" pitchFamily="2" charset="0"/>
                        </a:rPr>
                        <a:t>speedy recognition of familiar printed words. </a:t>
                      </a:r>
                      <a:r>
                        <a:rPr lang="en-US" sz="1200" dirty="0">
                          <a:latin typeface="Sassoon Joined ENG" panose="02000400000000000000" pitchFamily="2" charset="0"/>
                        </a:rPr>
                        <a:t>Writing involves</a:t>
                      </a:r>
                      <a:r>
                        <a:rPr lang="en-US" sz="1200" b="1" dirty="0">
                          <a:latin typeface="Sassoon Joined ENG" panose="02000400000000000000" pitchFamily="2" charset="0"/>
                        </a:rPr>
                        <a:t> transcription </a:t>
                      </a:r>
                      <a:r>
                        <a:rPr lang="en-US" sz="1200" dirty="0">
                          <a:latin typeface="Sassoon Joined ENG" panose="02000400000000000000" pitchFamily="2" charset="0"/>
                        </a:rPr>
                        <a:t>(spelling and handwriting) and composition (articulating ideas and structuring them in speech, before writing).</a:t>
                      </a:r>
                      <a:endParaRPr lang="en-US" sz="1200" dirty="0">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2020902">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0000"/>
                        </a:lnSpc>
                      </a:pPr>
                      <a:r>
                        <a:rPr lang="en-GB" sz="1000" kern="1200" dirty="0">
                          <a:solidFill>
                            <a:schemeClr val="dk1"/>
                          </a:solidFill>
                          <a:effectLst/>
                          <a:latin typeface="Sassoon Joined ENG" panose="02000400000000000000" pitchFamily="2" charset="0"/>
                          <a:ea typeface="+mn-ea"/>
                          <a:cs typeface="+mn-cs"/>
                        </a:rPr>
                        <a:t>Learning objectives:</a:t>
                      </a:r>
                    </a:p>
                    <a:p>
                      <a:pPr algn="l">
                        <a:lnSpc>
                          <a:spcPct val="100000"/>
                        </a:lnSpc>
                      </a:pPr>
                      <a:r>
                        <a:rPr lang="en-GB" sz="1000" kern="1200" dirty="0">
                          <a:solidFill>
                            <a:schemeClr val="dk1"/>
                          </a:solidFill>
                          <a:effectLst/>
                          <a:latin typeface="Sassoon Joined ENG" panose="02000400000000000000" pitchFamily="2" charset="0"/>
                          <a:ea typeface="+mn-ea"/>
                          <a:cs typeface="+mn-cs"/>
                        </a:rPr>
                        <a:t>I can engage in Storytime and talk about key events.</a:t>
                      </a:r>
                    </a:p>
                    <a:p>
                      <a:pPr algn="l">
                        <a:lnSpc>
                          <a:spcPct val="100000"/>
                        </a:lnSpc>
                      </a:pPr>
                      <a:r>
                        <a:rPr lang="en-GB" sz="1000" kern="1200" dirty="0">
                          <a:solidFill>
                            <a:schemeClr val="dk1"/>
                          </a:solidFill>
                          <a:effectLst/>
                          <a:latin typeface="Sassoon Joined ENG" panose="02000400000000000000" pitchFamily="2" charset="0"/>
                          <a:ea typeface="+mn-ea"/>
                          <a:cs typeface="+mn-cs"/>
                        </a:rPr>
                        <a:t>I can identify the beginning, middle and end of a story.</a:t>
                      </a:r>
                    </a:p>
                    <a:p>
                      <a:pPr algn="l">
                        <a:lnSpc>
                          <a:spcPct val="100000"/>
                        </a:lnSpc>
                      </a:pPr>
                      <a:endParaRPr lang="en-GB" sz="1000" kern="1200" dirty="0">
                        <a:solidFill>
                          <a:schemeClr val="dk1"/>
                        </a:solidFill>
                        <a:effectLst/>
                        <a:latin typeface="Sassoon Joined ENG" panose="02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talk about events, characters and setting in a story read to me.</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join in with repeated refrains and key phrases within rhymes and stories.</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show interest and answer  simple questions about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recall simple facts from non-fiction books that have been read to me.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algn="l">
                        <a:lnSpc>
                          <a:spcPct val="100000"/>
                        </a:lnSpc>
                        <a:spcBef>
                          <a:spcPts val="0"/>
                        </a:spcBef>
                        <a:spcAft>
                          <a:spcPts val="0"/>
                        </a:spcAft>
                      </a:pPr>
                      <a:r>
                        <a:rPr lang="en-GB" sz="1000" i="0" kern="1200" dirty="0">
                          <a:solidFill>
                            <a:schemeClr val="dk1"/>
                          </a:solidFill>
                          <a:effectLst/>
                          <a:latin typeface="Sassoon Joined ENG" panose="02000400000000000000" pitchFamily="2" charset="0"/>
                          <a:ea typeface="+mn-ea"/>
                          <a:cs typeface="+mn-cs"/>
                        </a:rPr>
                        <a:t>I can demonstrate understanding when talking about what I have read.</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i="0" kern="1200" dirty="0">
                          <a:solidFill>
                            <a:schemeClr val="dk1"/>
                          </a:solidFill>
                          <a:effectLst/>
                          <a:latin typeface="Sassoon Joined ENG" panose="02000400000000000000" pitchFamily="2" charset="0"/>
                          <a:ea typeface="+mn-ea"/>
                          <a:cs typeface="+mn-cs"/>
                        </a:rPr>
                        <a:t>I can repeat words or phrases to check my reading makes sense.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i="0" kern="1200" dirty="0">
                          <a:solidFill>
                            <a:schemeClr val="dk1"/>
                          </a:solidFill>
                          <a:effectLst/>
                          <a:latin typeface="Sassoon Joined ENG" panose="02000400000000000000" pitchFamily="2" charset="0"/>
                          <a:ea typeface="+mn-ea"/>
                          <a:cs typeface="+mn-cs"/>
                        </a:rPr>
                        <a:t>I can discuss what I have learnt from my book</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i="0" kern="1200" dirty="0">
                          <a:solidFill>
                            <a:schemeClr val="dk1"/>
                          </a:solidFill>
                          <a:effectLst/>
                          <a:latin typeface="Sassoon Joined ENG" panose="02000400000000000000" pitchFamily="2" charset="0"/>
                          <a:ea typeface="+mn-ea"/>
                          <a:cs typeface="+mn-cs"/>
                        </a:rPr>
                        <a:t>I can sequence 5-6 key events from a story.</a:t>
                      </a:r>
                      <a:endParaRPr lang="en-GB" sz="1000" i="0" dirty="0">
                        <a:effectLst/>
                        <a:latin typeface="Sassoon Joined ENG" panose="02000400000000000000" pitchFamily="2"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I can recite rhymes and poems by heart.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I can sometimes notice errors that I have made when reading aloud.</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I can anticipate where appropriate key events in stories. (ELG)</a:t>
                      </a:r>
                    </a:p>
                    <a:p>
                      <a:pPr algn="l">
                        <a:lnSpc>
                          <a:spcPct val="100000"/>
                        </a:lnSpc>
                        <a:spcAft>
                          <a:spcPts val="0"/>
                        </a:spcAft>
                      </a:pP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I can demonstrate understanding of what has been read to me by retelling stories and narratives using my own words and recently introduced vocabulary. (ELG)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use and understand recently introduced vocabulary during discussions about stories, non-fiction, rhymes and poems and during role-play. (ELG)</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699307">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0000"/>
                        </a:lnSpc>
                      </a:pPr>
                      <a:r>
                        <a:rPr lang="en-GB" sz="1000" i="0" dirty="0">
                          <a:solidFill>
                            <a:schemeClr val="tx1"/>
                          </a:solidFill>
                          <a:latin typeface="Sassoon Joined ENG" panose="02000400000000000000" pitchFamily="2" charset="0"/>
                          <a:cs typeface="Amatic SC" panose="00000500000000000000" pitchFamily="2" charset="-79"/>
                        </a:rPr>
                        <a:t>Learning experiences will include: Weekly focus book/text, daily Storytime, activities sequencing 3 key parts of a story, using story sacks and props to retell stories, </a:t>
                      </a:r>
                      <a:r>
                        <a:rPr lang="en-GB" sz="1000" i="0" dirty="0">
                          <a:effectLst/>
                          <a:latin typeface="Sassoon Joined ENG" panose="02000400000000000000" pitchFamily="2" charset="0"/>
                          <a:ea typeface="Calibri" panose="020F0502020204030204" pitchFamily="34" charset="0"/>
                          <a:cs typeface="Times New Roman" panose="02020603050405020304" pitchFamily="18" charset="0"/>
                        </a:rPr>
                        <a:t>Guided Reading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l">
                        <a:lnSpc>
                          <a:spcPct val="100000"/>
                        </a:lnSpc>
                      </a:pPr>
                      <a:r>
                        <a:rPr lang="en-GB" sz="1000" i="0" dirty="0">
                          <a:solidFill>
                            <a:schemeClr val="tx1"/>
                          </a:solidFill>
                          <a:latin typeface="Sassoon Joined ENG" panose="02000400000000000000" pitchFamily="2" charset="0"/>
                          <a:cs typeface="Amatic SC" panose="00000500000000000000" pitchFamily="2" charset="-79"/>
                        </a:rPr>
                        <a:t>Learning experiences will include: Weekly focus book/text, daily Storytime, activities sequencing 3 key parts of a story, using story sacks and props to retell stories, small world set ups relating to key stories, </a:t>
                      </a:r>
                      <a:r>
                        <a:rPr lang="en-GB" sz="1000" i="0" dirty="0">
                          <a:effectLst/>
                          <a:latin typeface="Sassoon Joined ENG" panose="02000400000000000000" pitchFamily="2" charset="0"/>
                          <a:ea typeface="Calibri" panose="020F0502020204030204" pitchFamily="34" charset="0"/>
                          <a:cs typeface="Times New Roman" panose="02020603050405020304" pitchFamily="18" charset="0"/>
                        </a:rPr>
                        <a:t>Guided Reading</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solidFill>
                            <a:schemeClr val="tx1"/>
                          </a:solidFill>
                          <a:latin typeface="Sassoon Joined ENG" panose="02000400000000000000" pitchFamily="2" charset="0"/>
                          <a:cs typeface="Amatic SC" panose="00000500000000000000" pitchFamily="2" charset="-79"/>
                        </a:rPr>
                        <a:t>Learning experiences will include: Weekly focus book/text, daily Storytime, s</a:t>
                      </a:r>
                      <a:r>
                        <a:rPr lang="en-GB" sz="1000" i="0" dirty="0">
                          <a:effectLst/>
                          <a:latin typeface="Sassoon Joined ENG" panose="02000400000000000000" pitchFamily="2" charset="0"/>
                          <a:ea typeface="Calibri" panose="020F0502020204030204" pitchFamily="34" charset="0"/>
                          <a:cs typeface="Times New Roman" panose="02020603050405020304" pitchFamily="18" charset="0"/>
                        </a:rPr>
                        <a:t>haring non-fiction books related to theme, Guided Reading</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solidFill>
                            <a:schemeClr val="tx1"/>
                          </a:solidFill>
                          <a:latin typeface="Sassoon Joined ENG" panose="02000400000000000000" pitchFamily="2" charset="0"/>
                          <a:cs typeface="Amatic SC" panose="00000500000000000000" pitchFamily="2" charset="-79"/>
                        </a:rPr>
                        <a:t>Learning experiences will include: Weekly focus book/text, daily Storytime, activities sequencing up to 6 key events of a story, s</a:t>
                      </a:r>
                      <a:r>
                        <a:rPr lang="en-GB" sz="1000" i="0" dirty="0">
                          <a:effectLst/>
                          <a:latin typeface="Sassoon Joined ENG" panose="02000400000000000000" pitchFamily="2" charset="0"/>
                          <a:ea typeface="Calibri" panose="020F0502020204030204" pitchFamily="34" charset="0"/>
                          <a:cs typeface="Times New Roman" panose="02020603050405020304" pitchFamily="18" charset="0"/>
                        </a:rPr>
                        <a:t>haring non-fiction books related to theme, Guided Reading</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solidFill>
                            <a:schemeClr val="tx1"/>
                          </a:solidFill>
                          <a:latin typeface="Sassoon Joined ENG" panose="02000400000000000000" pitchFamily="2" charset="0"/>
                          <a:cs typeface="Amatic SC" panose="00000500000000000000" pitchFamily="2" charset="-79"/>
                        </a:rPr>
                        <a:t>Learning experiences will include: Weekly focus book/text, daily Storytime, Rhyme of the Week, </a:t>
                      </a:r>
                      <a:r>
                        <a:rPr lang="en-GB" sz="1000" i="0" dirty="0">
                          <a:effectLst/>
                          <a:latin typeface="Sassoon Joined ENG" panose="02000400000000000000" pitchFamily="2" charset="0"/>
                          <a:ea typeface="Calibri" panose="020F0502020204030204" pitchFamily="34" charset="0"/>
                          <a:cs typeface="Times New Roman" panose="02020603050405020304" pitchFamily="18" charset="0"/>
                        </a:rPr>
                        <a:t>Guided Reading</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solidFill>
                            <a:schemeClr val="tx1"/>
                          </a:solidFill>
                          <a:latin typeface="Sassoon Joined ENG" panose="02000400000000000000" pitchFamily="2" charset="0"/>
                          <a:cs typeface="Amatic SC" panose="00000500000000000000" pitchFamily="2" charset="-79"/>
                        </a:rPr>
                        <a:t>Learning experiences will include:</a:t>
                      </a:r>
                      <a:r>
                        <a:rPr lang="en-GB" sz="1000" i="0" kern="1200" dirty="0">
                          <a:solidFill>
                            <a:schemeClr val="dk1"/>
                          </a:solidFill>
                          <a:effectLst/>
                          <a:latin typeface="Sassoon Joined ENG" panose="02000400000000000000" pitchFamily="2" charset="0"/>
                          <a:ea typeface="+mn-ea"/>
                          <a:cs typeface="+mn-cs"/>
                        </a:rPr>
                        <a:t> </a:t>
                      </a:r>
                      <a:r>
                        <a:rPr lang="en-GB" sz="1000" i="0" dirty="0">
                          <a:solidFill>
                            <a:schemeClr val="tx1"/>
                          </a:solidFill>
                          <a:latin typeface="Sassoon Joined ENG" panose="02000400000000000000" pitchFamily="2" charset="0"/>
                          <a:cs typeface="Amatic SC" panose="00000500000000000000" pitchFamily="2" charset="-79"/>
                        </a:rPr>
                        <a:t>Weekly focus book/text, daily Storytime, Rhyme of the Week, </a:t>
                      </a:r>
                      <a:r>
                        <a:rPr lang="en-GB" sz="1000" i="0" dirty="0">
                          <a:effectLst/>
                          <a:latin typeface="Sassoon Joined ENG" panose="02000400000000000000" pitchFamily="2" charset="0"/>
                          <a:ea typeface="Calibri" panose="020F0502020204030204" pitchFamily="34" charset="0"/>
                          <a:cs typeface="Times New Roman" panose="02020603050405020304" pitchFamily="18" charset="0"/>
                        </a:rPr>
                        <a:t>Guided Reading, small world opportunities to retell and innovate stories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i="0" dirty="0">
                        <a:solidFill>
                          <a:schemeClr val="tx1"/>
                        </a:solidFill>
                        <a:latin typeface="Sassoon Joined ENG" panose="02000400000000000000" pitchFamily="2" charset="0"/>
                        <a:cs typeface="Amatic SC" panose="00000500000000000000" pitchFamily="2" charset="-79"/>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316724580"/>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15691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Literacy</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0497894"/>
              </p:ext>
            </p:extLst>
          </p:nvPr>
        </p:nvGraphicFramePr>
        <p:xfrm>
          <a:off x="133491" y="786461"/>
          <a:ext cx="11925018" cy="5725639"/>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3574">
                  <a:extLst>
                    <a:ext uri="{9D8B030D-6E8A-4147-A177-3AD203B41FA5}">
                      <a16:colId xmlns:a16="http://schemas.microsoft.com/office/drawing/2014/main" val="872926247"/>
                    </a:ext>
                  </a:extLst>
                </a:gridCol>
                <a:gridCol w="1703574">
                  <a:extLst>
                    <a:ext uri="{9D8B030D-6E8A-4147-A177-3AD203B41FA5}">
                      <a16:colId xmlns:a16="http://schemas.microsoft.com/office/drawing/2014/main" val="1315738151"/>
                    </a:ext>
                  </a:extLst>
                </a:gridCol>
                <a:gridCol w="1703574">
                  <a:extLst>
                    <a:ext uri="{9D8B030D-6E8A-4147-A177-3AD203B41FA5}">
                      <a16:colId xmlns:a16="http://schemas.microsoft.com/office/drawing/2014/main" val="2709165749"/>
                    </a:ext>
                  </a:extLst>
                </a:gridCol>
                <a:gridCol w="1703574">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344770">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03348">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48119">
                <a:tc rowSpan="3">
                  <a:txBody>
                    <a:bodyPr/>
                    <a:lstStyle/>
                    <a:p>
                      <a:pPr algn="ctr"/>
                      <a:r>
                        <a:rPr lang="en-US" sz="1200" b="1" dirty="0">
                          <a:latin typeface="Sassoon Joined ENG" panose="02000400000000000000" pitchFamily="2" charset="0"/>
                          <a:cs typeface="Amatic SC" panose="00000500000000000000" pitchFamily="2" charset="-79"/>
                        </a:rPr>
                        <a:t>Word Reading </a:t>
                      </a:r>
                    </a:p>
                    <a:p>
                      <a:pPr algn="ctr"/>
                      <a:r>
                        <a:rPr lang="en-US" sz="1200" b="0" i="0" kern="1200" dirty="0">
                          <a:solidFill>
                            <a:schemeClr val="dk1"/>
                          </a:solidFill>
                          <a:effectLst/>
                          <a:latin typeface="Sassoon Joined ENG" panose="02000400000000000000" pitchFamily="2" charset="0"/>
                          <a:ea typeface="+mn-ea"/>
                          <a:cs typeface="+mn-cs"/>
                        </a:rPr>
                        <a:t>Children will be working in different groups for </a:t>
                      </a:r>
                      <a:r>
                        <a:rPr lang="en-GB" sz="1200" b="0" i="0" kern="1200" dirty="0">
                          <a:solidFill>
                            <a:schemeClr val="dk1"/>
                          </a:solidFill>
                          <a:effectLst/>
                          <a:latin typeface="Sassoon Joined ENG" panose="02000400000000000000" pitchFamily="2" charset="0"/>
                          <a:ea typeface="+mn-ea"/>
                          <a:cs typeface="+mn-cs"/>
                        </a:rPr>
                        <a:t>Phonics.</a:t>
                      </a:r>
                      <a:endParaRPr lang="en-GB" sz="1200" b="0" dirty="0">
                        <a:latin typeface="Sassoon Joined ENG" panose="02000400000000000000" pitchFamily="2" charset="0"/>
                        <a:cs typeface="Amatic SC" panose="00000500000000000000" pitchFamily="2" charset="-79"/>
                      </a:endParaRPr>
                    </a:p>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dirty="0">
                          <a:latin typeface="Sassoon Joined ENG" panose="02000400000000000000" pitchFamily="2" charset="0"/>
                        </a:rPr>
                        <a:t>It is crucial for children to develop </a:t>
                      </a:r>
                      <a:r>
                        <a:rPr lang="en-US" sz="1200" b="1" dirty="0">
                          <a:latin typeface="Sassoon Joined ENG" panose="02000400000000000000" pitchFamily="2" charset="0"/>
                        </a:rPr>
                        <a:t>a life-long love of reading</a:t>
                      </a:r>
                      <a:r>
                        <a:rPr lang="en-US" sz="1200" dirty="0">
                          <a:latin typeface="Sassoon Joined ENG" panose="02000400000000000000" pitchFamily="2" charset="0"/>
                        </a:rPr>
                        <a:t>. Reading consists of two dimensions: </a:t>
                      </a:r>
                      <a:r>
                        <a:rPr lang="en-US" sz="1200" b="1" dirty="0">
                          <a:latin typeface="Sassoon Joined ENG" panose="02000400000000000000" pitchFamily="2" charset="0"/>
                        </a:rPr>
                        <a:t>language comprehension and word reading</a:t>
                      </a:r>
                      <a:r>
                        <a:rPr lang="en-US" sz="1200" dirty="0">
                          <a:latin typeface="Sassoon Joined ENG" panose="02000400000000000000" pitchFamily="2" charset="0"/>
                        </a:rPr>
                        <a:t>. Language comprehension (necessary for both reading and writing) starts from birth. It only develops when adults talk with children about the world around them and the books (stories and non-fiction) they read with them, and </a:t>
                      </a:r>
                      <a:r>
                        <a:rPr lang="en-US" sz="1200" b="1" dirty="0">
                          <a:latin typeface="Sassoon Joined ENG" panose="02000400000000000000" pitchFamily="2" charset="0"/>
                        </a:rPr>
                        <a:t>enjoy rhymes, poems and songs together</a:t>
                      </a:r>
                      <a:r>
                        <a:rPr lang="en-US" sz="1200" dirty="0">
                          <a:latin typeface="Sassoon Joined ENG" panose="02000400000000000000" pitchFamily="2" charset="0"/>
                        </a:rPr>
                        <a:t>. Skilled word reading, taught later, involves both the speedy working out of the pronunciation of unfamiliar printed words (</a:t>
                      </a:r>
                      <a:r>
                        <a:rPr lang="en-US" sz="1200" b="1" dirty="0">
                          <a:latin typeface="Sassoon Joined ENG" panose="02000400000000000000" pitchFamily="2" charset="0"/>
                        </a:rPr>
                        <a:t>decoding)</a:t>
                      </a:r>
                      <a:r>
                        <a:rPr lang="en-US" sz="1200" dirty="0">
                          <a:latin typeface="Sassoon Joined ENG" panose="02000400000000000000" pitchFamily="2" charset="0"/>
                        </a:rPr>
                        <a:t> and the </a:t>
                      </a:r>
                      <a:r>
                        <a:rPr lang="en-US" sz="1200" b="1" dirty="0">
                          <a:latin typeface="Sassoon Joined ENG" panose="02000400000000000000" pitchFamily="2" charset="0"/>
                        </a:rPr>
                        <a:t>speedy recognition of familiar printed words. </a:t>
                      </a:r>
                      <a:r>
                        <a:rPr lang="en-US" sz="1200" dirty="0">
                          <a:latin typeface="Sassoon Joined ENG" panose="02000400000000000000" pitchFamily="2" charset="0"/>
                        </a:rPr>
                        <a:t>Writing involves</a:t>
                      </a:r>
                      <a:r>
                        <a:rPr lang="en-US" sz="1200" b="1" dirty="0">
                          <a:latin typeface="Sassoon Joined ENG" panose="02000400000000000000" pitchFamily="2" charset="0"/>
                        </a:rPr>
                        <a:t> transcription </a:t>
                      </a:r>
                      <a:r>
                        <a:rPr lang="en-US" sz="1200" dirty="0">
                          <a:latin typeface="Sassoon Joined ENG" panose="02000400000000000000" pitchFamily="2" charset="0"/>
                        </a:rPr>
                        <a:t>(spelling and handwriting) and composition (articulating ideas and structuring them in speech, before writing).</a:t>
                      </a:r>
                      <a:endParaRPr lang="en-US" sz="1200" dirty="0">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2365786">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Learning Objectives:</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handle books correctly and follow print left to right, top to bottom.</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locate the title.</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segment and blend words orally.</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recognise words that rhyme.</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am beginning to read individual letters by saying the sounds for them. </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Learning Objectives: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link most sounds to letters.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am beginning to blend and segment in order to read </a:t>
                      </a:r>
                      <a:r>
                        <a:rPr lang="en-GB" sz="1000" kern="1200" dirty="0" err="1">
                          <a:solidFill>
                            <a:schemeClr val="dk1"/>
                          </a:solidFill>
                          <a:effectLst/>
                          <a:latin typeface="Sassoon Joined ENG" panose="02000400000000000000" pitchFamily="2" charset="0"/>
                          <a:ea typeface="+mn-ea"/>
                          <a:cs typeface="+mn-cs"/>
                        </a:rPr>
                        <a:t>vc</a:t>
                      </a:r>
                      <a:r>
                        <a:rPr lang="en-GB" sz="1000" kern="1200" dirty="0">
                          <a:solidFill>
                            <a:schemeClr val="dk1"/>
                          </a:solidFill>
                          <a:effectLst/>
                          <a:latin typeface="Sassoon Joined ENG" panose="02000400000000000000" pitchFamily="2" charset="0"/>
                          <a:ea typeface="+mn-ea"/>
                          <a:cs typeface="+mn-cs"/>
                        </a:rPr>
                        <a:t> and </a:t>
                      </a:r>
                      <a:r>
                        <a:rPr lang="en-GB" sz="1000" kern="1200" dirty="0" err="1">
                          <a:solidFill>
                            <a:schemeClr val="dk1"/>
                          </a:solidFill>
                          <a:effectLst/>
                          <a:latin typeface="Sassoon Joined ENG" panose="02000400000000000000" pitchFamily="2" charset="0"/>
                          <a:ea typeface="+mn-ea"/>
                          <a:cs typeface="+mn-cs"/>
                        </a:rPr>
                        <a:t>cvc</a:t>
                      </a:r>
                      <a:r>
                        <a:rPr lang="en-GB" sz="1000" kern="1200" dirty="0">
                          <a:solidFill>
                            <a:schemeClr val="dk1"/>
                          </a:solidFill>
                          <a:effectLst/>
                          <a:latin typeface="Sassoon Joined ENG" panose="02000400000000000000" pitchFamily="2" charset="0"/>
                          <a:ea typeface="+mn-ea"/>
                          <a:cs typeface="+mn-cs"/>
                        </a:rPr>
                        <a:t> words.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read some Phase 2 words including some tricky words.</a:t>
                      </a:r>
                    </a:p>
                    <a:p>
                      <a:pPr algn="l">
                        <a:lnSpc>
                          <a:spcPct val="100000"/>
                        </a:lnSpc>
                        <a:spcBef>
                          <a:spcPts val="0"/>
                        </a:spcBef>
                        <a:spcAft>
                          <a:spcPts val="0"/>
                        </a:spcAft>
                      </a:pPr>
                      <a:r>
                        <a:rPr lang="en-US" sz="1000" kern="1200" dirty="0">
                          <a:solidFill>
                            <a:schemeClr val="dk1"/>
                          </a:solidFill>
                          <a:effectLst/>
                          <a:latin typeface="Sassoon Joined ENG" panose="02000400000000000000" pitchFamily="2" charset="0"/>
                          <a:ea typeface="+mn-ea"/>
                          <a:cs typeface="+mn-cs"/>
                        </a:rPr>
                        <a:t> </a:t>
                      </a: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locate and recall the title.</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read with 1-1 correspondence.</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read some common irregular words (Phase2/3).</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link all sounds to letters.</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read simple phrases including phase 2 and some phase 3 sounds.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read and understand simple sentences.</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use phonic knowledge to read and decode regular words.</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read all words with Phase 2 sounds.</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read some words with Phase 3 sounds.</a:t>
                      </a:r>
                    </a:p>
                    <a:p>
                      <a:pPr algn="l">
                        <a:lnSpc>
                          <a:spcPct val="100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p>
                      <a:pPr algn="l">
                        <a:lnSpc>
                          <a:spcPct val="100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read phase 3 words (decodable and tricky).</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say a sound for each letter in the alphabet and at least 10 digraphs (ELG).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read words consistent with my phonic knowledge by sound blending (ELG).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re-read books showing increased accuracy and fluency.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read aloud simple sentences and books that are consistent with my phonic knowledge including some common exception words.</a:t>
                      </a:r>
                    </a:p>
                    <a:p>
                      <a:pPr algn="l">
                        <a:lnSpc>
                          <a:spcPct val="100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read some Phase 4 words.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69721141"/>
                  </a:ext>
                </a:extLst>
              </a:tr>
              <a:tr h="1442626">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Daily Phonics - whole class and keep-up groups, Guided Reading</a:t>
                      </a:r>
                    </a:p>
                    <a:p>
                      <a:pPr algn="l">
                        <a:lnSpc>
                          <a:spcPct val="100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Daily Phonics - whole class and keep-up groups, Guided Reading</a:t>
                      </a:r>
                    </a:p>
                    <a:p>
                      <a:pPr algn="l">
                        <a:lnSpc>
                          <a:spcPct val="100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Daily Phonics - whole class and keep-up groups, Guided Reading</a:t>
                      </a:r>
                    </a:p>
                    <a:p>
                      <a:pPr algn="l">
                        <a:lnSpc>
                          <a:spcPct val="100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Daily Phonics - whole class and keep-up groups, Guided Reading</a:t>
                      </a:r>
                    </a:p>
                    <a:p>
                      <a:pPr algn="l">
                        <a:lnSpc>
                          <a:spcPct val="100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Daily Phonics - whole class and keep-up groups, Guided Reading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Sassoon Joined ENG" panose="02000400000000000000" pitchFamily="2" charset="0"/>
                        <a:ea typeface="+mn-ea"/>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Daily Phonics - whole class and keep-up groups, Guided Reading</a:t>
                      </a:r>
                    </a:p>
                    <a:p>
                      <a:pPr algn="l">
                        <a:lnSpc>
                          <a:spcPct val="100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175586549"/>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299242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Literacy</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14730919"/>
              </p:ext>
            </p:extLst>
          </p:nvPr>
        </p:nvGraphicFramePr>
        <p:xfrm>
          <a:off x="133491" y="786459"/>
          <a:ext cx="11925018" cy="5873099"/>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3574">
                  <a:extLst>
                    <a:ext uri="{9D8B030D-6E8A-4147-A177-3AD203B41FA5}">
                      <a16:colId xmlns:a16="http://schemas.microsoft.com/office/drawing/2014/main" val="872926247"/>
                    </a:ext>
                  </a:extLst>
                </a:gridCol>
                <a:gridCol w="1703574">
                  <a:extLst>
                    <a:ext uri="{9D8B030D-6E8A-4147-A177-3AD203B41FA5}">
                      <a16:colId xmlns:a16="http://schemas.microsoft.com/office/drawing/2014/main" val="1315738151"/>
                    </a:ext>
                  </a:extLst>
                </a:gridCol>
                <a:gridCol w="1703574">
                  <a:extLst>
                    <a:ext uri="{9D8B030D-6E8A-4147-A177-3AD203B41FA5}">
                      <a16:colId xmlns:a16="http://schemas.microsoft.com/office/drawing/2014/main" val="2709165749"/>
                    </a:ext>
                  </a:extLst>
                </a:gridCol>
                <a:gridCol w="1703574">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431289">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86799">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93082">
                <a:tc rowSpan="3">
                  <a:txBody>
                    <a:bodyPr/>
                    <a:lstStyle/>
                    <a:p>
                      <a:pPr algn="ctr"/>
                      <a:r>
                        <a:rPr lang="en-GB" sz="1100" b="1" dirty="0">
                          <a:latin typeface="Sassoon Joined ENG" panose="02000400000000000000" pitchFamily="2" charset="0"/>
                          <a:cs typeface="Amatic SC" panose="00000500000000000000" pitchFamily="2" charset="-79"/>
                        </a:rPr>
                        <a:t>Writing</a:t>
                      </a:r>
                      <a:endParaRPr lang="en-GB" sz="1100" b="0" dirty="0">
                        <a:latin typeface="Sassoon Joined ENG" panose="02000400000000000000" pitchFamily="2" charset="0"/>
                        <a:cs typeface="Amatic SC" panose="00000500000000000000" pitchFamily="2" charset="-79"/>
                      </a:endParaRPr>
                    </a:p>
                    <a:p>
                      <a:pPr algn="ctr"/>
                      <a:endParaRPr lang="en-US" sz="11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100" dirty="0">
                          <a:latin typeface="Sassoon Joined ENG" panose="02000400000000000000" pitchFamily="2" charset="0"/>
                        </a:rPr>
                        <a:t>It is crucial for children to develop </a:t>
                      </a:r>
                      <a:r>
                        <a:rPr lang="en-US" sz="1100" b="1" dirty="0">
                          <a:latin typeface="Sassoon Joined ENG" panose="02000400000000000000" pitchFamily="2" charset="0"/>
                        </a:rPr>
                        <a:t>a life-long love of reading</a:t>
                      </a:r>
                      <a:r>
                        <a:rPr lang="en-US" sz="1100" dirty="0">
                          <a:latin typeface="Sassoon Joined ENG" panose="02000400000000000000" pitchFamily="2" charset="0"/>
                        </a:rPr>
                        <a:t>. Reading consists of two dimensions: </a:t>
                      </a:r>
                      <a:r>
                        <a:rPr lang="en-US" sz="1100" b="1" dirty="0">
                          <a:latin typeface="Sassoon Joined ENG" panose="02000400000000000000" pitchFamily="2" charset="0"/>
                        </a:rPr>
                        <a:t>language comprehension and word reading</a:t>
                      </a:r>
                      <a:r>
                        <a:rPr lang="en-US" sz="1100" dirty="0">
                          <a:latin typeface="Sassoon Joined ENG" panose="02000400000000000000" pitchFamily="2" charset="0"/>
                        </a:rPr>
                        <a:t>. Language comprehension (necessary for both reading and writing) starts from birth. It only develops when adults talk with children about the world around them and the books (stories and non-fiction) they read with them, and </a:t>
                      </a:r>
                      <a:r>
                        <a:rPr lang="en-US" sz="1100" b="1" dirty="0">
                          <a:latin typeface="Sassoon Joined ENG" panose="02000400000000000000" pitchFamily="2" charset="0"/>
                        </a:rPr>
                        <a:t>enjoy rhymes, poems and songs together</a:t>
                      </a:r>
                      <a:r>
                        <a:rPr lang="en-US" sz="1100" dirty="0">
                          <a:latin typeface="Sassoon Joined ENG" panose="02000400000000000000" pitchFamily="2" charset="0"/>
                        </a:rPr>
                        <a:t>. Skilled word reading, taught later, involves both the speedy working out of the pronunciation of unfamiliar printed words (</a:t>
                      </a:r>
                      <a:r>
                        <a:rPr lang="en-US" sz="1100" b="1" dirty="0">
                          <a:latin typeface="Sassoon Joined ENG" panose="02000400000000000000" pitchFamily="2" charset="0"/>
                        </a:rPr>
                        <a:t>decoding)</a:t>
                      </a:r>
                      <a:r>
                        <a:rPr lang="en-US" sz="1100" dirty="0">
                          <a:latin typeface="Sassoon Joined ENG" panose="02000400000000000000" pitchFamily="2" charset="0"/>
                        </a:rPr>
                        <a:t> and the </a:t>
                      </a:r>
                      <a:r>
                        <a:rPr lang="en-US" sz="1100" b="1" dirty="0">
                          <a:latin typeface="Sassoon Joined ENG" panose="02000400000000000000" pitchFamily="2" charset="0"/>
                        </a:rPr>
                        <a:t>speedy recognition of familiar printed words. </a:t>
                      </a:r>
                      <a:r>
                        <a:rPr lang="en-US" sz="1100" dirty="0">
                          <a:latin typeface="Sassoon Joined ENG" panose="02000400000000000000" pitchFamily="2" charset="0"/>
                        </a:rPr>
                        <a:t>Writing involves</a:t>
                      </a:r>
                      <a:r>
                        <a:rPr lang="en-US" sz="1100" b="1" dirty="0">
                          <a:latin typeface="Sassoon Joined ENG" panose="02000400000000000000" pitchFamily="2" charset="0"/>
                        </a:rPr>
                        <a:t> transcription </a:t>
                      </a:r>
                      <a:r>
                        <a:rPr lang="en-US" sz="1100" dirty="0">
                          <a:latin typeface="Sassoon Joined ENG" panose="02000400000000000000" pitchFamily="2" charset="0"/>
                        </a:rPr>
                        <a:t>(spelling and handwriting) and composition (articulating ideas and structuring them in speech, before writing).</a:t>
                      </a:r>
                      <a:endParaRPr lang="en-US" sz="1100" dirty="0">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935127">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write initial sounds.</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write my name independently.</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sit at a table with good posture for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write Phase 2 Tricky Words.</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spell words with Phase 2 sounds by identifying the sounds I hear.</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write VC and CVC words.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algn="l">
                        <a:lnSpc>
                          <a:spcPct val="115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write a simple sentence or caption.</a:t>
                      </a:r>
                    </a:p>
                    <a:p>
                      <a:pPr algn="l">
                        <a:lnSpc>
                          <a:spcPct val="115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form lower-case letters correctly.</a:t>
                      </a:r>
                    </a:p>
                    <a:p>
                      <a:pPr algn="l">
                        <a:lnSpc>
                          <a:spcPct val="115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p>
                      <a:pPr algn="l">
                        <a:lnSpc>
                          <a:spcPct val="115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algn="l">
                        <a:lnSpc>
                          <a:spcPct val="107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create a story maps, and sometimes write short sentences to match.</a:t>
                      </a:r>
                    </a:p>
                    <a:p>
                      <a:pPr algn="l">
                        <a:lnSpc>
                          <a:spcPct val="107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write a simple sentences.</a:t>
                      </a:r>
                    </a:p>
                    <a:p>
                      <a:pPr algn="l">
                        <a:lnSpc>
                          <a:spcPct val="107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independently write labels and captions.</a:t>
                      </a:r>
                    </a:p>
                    <a:p>
                      <a:pPr algn="l">
                        <a:lnSpc>
                          <a:spcPct val="107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spell words with Phase 3 sounds.</a:t>
                      </a:r>
                    </a:p>
                    <a:p>
                      <a:pPr algn="l">
                        <a:lnSpc>
                          <a:spcPct val="107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use Phase 3 Tricky words in my writing.</a:t>
                      </a:r>
                    </a:p>
                    <a:p>
                      <a:pPr algn="l">
                        <a:lnSpc>
                          <a:spcPct val="107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form upper-case letters correctly.</a:t>
                      </a:r>
                    </a:p>
                    <a:p>
                      <a:pPr algn="l">
                        <a:lnSpc>
                          <a:spcPct val="107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p>
                      <a:pPr algn="l">
                        <a:lnSpc>
                          <a:spcPct val="107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use my phonic knowledge independently to write for a purpose when role-playing.</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Sassoon Joined ENG" panose="02000400000000000000" pitchFamily="2" charset="0"/>
                          <a:ea typeface="+mn-ea"/>
                          <a:cs typeface="+mn-cs"/>
                        </a:rPr>
                        <a:t>I can write </a:t>
                      </a:r>
                      <a:r>
                        <a:rPr lang="en-US" sz="1000" kern="1200" dirty="0" err="1">
                          <a:solidFill>
                            <a:schemeClr val="dk1"/>
                          </a:solidFill>
                          <a:effectLst/>
                          <a:latin typeface="Sassoon Joined ENG" panose="02000400000000000000" pitchFamily="2" charset="0"/>
                          <a:ea typeface="+mn-ea"/>
                          <a:cs typeface="+mn-cs"/>
                        </a:rPr>
                        <a:t>recognisable</a:t>
                      </a:r>
                      <a:r>
                        <a:rPr lang="en-US" sz="1000" kern="1200" dirty="0">
                          <a:solidFill>
                            <a:schemeClr val="dk1"/>
                          </a:solidFill>
                          <a:effectLst/>
                          <a:latin typeface="Sassoon Joined ENG" panose="02000400000000000000" pitchFamily="2" charset="0"/>
                          <a:ea typeface="+mn-ea"/>
                          <a:cs typeface="+mn-cs"/>
                        </a:rPr>
                        <a:t> letters, most of which are correctly formed (ELG).</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Sassoon Joined ENG" panose="02000400000000000000" pitchFamily="2" charset="0"/>
                          <a:ea typeface="+mn-ea"/>
                          <a:cs typeface="+mn-cs"/>
                        </a:rPr>
                        <a:t>I can write a simple sentence using capital letters and full-stops correctly.</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Sassoon Joined ENG" panose="02000400000000000000" pitchFamily="2" charset="0"/>
                          <a:ea typeface="+mn-ea"/>
                          <a:cs typeface="+mn-cs"/>
                        </a:rPr>
                        <a:t>I can spell words by identifying sounds in them and representing the sounds with a letter or letters (ELG).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Sassoon Joined ENG" panose="02000400000000000000" pitchFamily="2" charset="0"/>
                          <a:ea typeface="+mn-ea"/>
                          <a:cs typeface="+mn-cs"/>
                        </a:rPr>
                        <a:t>I can write simple phrases and sentences that can be read by others.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Sassoon Joined ENG" panose="02000400000000000000" pitchFamily="2" charset="0"/>
                          <a:ea typeface="+mn-ea"/>
                          <a:cs typeface="+mn-cs"/>
                        </a:rPr>
                        <a:t>I can re-read what I have written to check it makes sense.</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Sassoon Joined ENG" panose="02000400000000000000" pitchFamily="2" charset="0"/>
                          <a:ea typeface="+mn-ea"/>
                          <a:cs typeface="+mn-cs"/>
                        </a:rPr>
                        <a:t>I can include Phase 2/3 and some Phase 4 tricky words and high frequency words in my writing.</a:t>
                      </a:r>
                      <a:endParaRPr lang="en-GB" sz="1000" kern="1200" dirty="0">
                        <a:solidFill>
                          <a:schemeClr val="dk1"/>
                        </a:solidFill>
                        <a:effectLst/>
                        <a:latin typeface="Sassoon Joined ENG" panose="02000400000000000000" pitchFamily="2" charset="0"/>
                        <a:ea typeface="+mn-ea"/>
                        <a:cs typeface="+mn-cs"/>
                      </a:endParaRPr>
                    </a:p>
                    <a:p>
                      <a:pPr algn="l">
                        <a:lnSpc>
                          <a:spcPct val="107000"/>
                        </a:lnSpc>
                        <a:spcBef>
                          <a:spcPts val="0"/>
                        </a:spcBef>
                        <a:spcAft>
                          <a:spcPts val="0"/>
                        </a:spcAft>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415909">
                <a:tc vMerge="1">
                  <a:txBody>
                    <a:bodyPr/>
                    <a:lstStyle/>
                    <a:p>
                      <a:pPr algn="ctr"/>
                      <a:endParaRPr lang="en-US" sz="11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Mark making with a variety of tools, daily name writing, writing shopping lists, u</a:t>
                      </a:r>
                      <a:r>
                        <a:rPr lang="en-US" sz="1000" kern="1200" dirty="0">
                          <a:solidFill>
                            <a:schemeClr val="dk1"/>
                          </a:solidFill>
                          <a:effectLst/>
                          <a:latin typeface="Sassoon Joined ENG" panose="02000400000000000000" pitchFamily="2" charset="0"/>
                          <a:ea typeface="+mn-ea"/>
                          <a:cs typeface="+mn-cs"/>
                        </a:rPr>
                        <a:t>sing initial sounds to label characters/images, w</a:t>
                      </a:r>
                      <a:r>
                        <a:rPr lang="en-GB" sz="1000" kern="1200" dirty="0" err="1">
                          <a:solidFill>
                            <a:schemeClr val="dk1"/>
                          </a:solidFill>
                          <a:effectLst/>
                          <a:latin typeface="Sassoon Joined ENG" panose="02000400000000000000" pitchFamily="2" charset="0"/>
                          <a:ea typeface="+mn-ea"/>
                          <a:cs typeface="+mn-cs"/>
                        </a:rPr>
                        <a:t>riting</a:t>
                      </a:r>
                      <a:r>
                        <a:rPr lang="en-GB" sz="1000" kern="1200" dirty="0">
                          <a:solidFill>
                            <a:schemeClr val="dk1"/>
                          </a:solidFill>
                          <a:effectLst/>
                          <a:latin typeface="Sassoon Joined ENG" panose="02000400000000000000" pitchFamily="2" charset="0"/>
                          <a:ea typeface="+mn-ea"/>
                          <a:cs typeface="+mn-cs"/>
                        </a:rPr>
                        <a:t> for a variety of purposes in role play, daily letter formation practice</a:t>
                      </a:r>
                      <a:r>
                        <a:rPr lang="en-US" sz="1000" kern="1200" dirty="0">
                          <a:solidFill>
                            <a:schemeClr val="dk1"/>
                          </a:solidFill>
                          <a:effectLst/>
                          <a:latin typeface="Sassoon Joined ENG" panose="02000400000000000000" pitchFamily="2" charset="0"/>
                          <a:ea typeface="+mn-ea"/>
                          <a:cs typeface="+mn-cs"/>
                        </a:rPr>
                        <a:t> </a:t>
                      </a:r>
                      <a:endParaRPr lang="en-GB" sz="1000" kern="1200" dirty="0">
                        <a:solidFill>
                          <a:schemeClr val="dk1"/>
                        </a:solidFill>
                        <a:effectLst/>
                        <a:latin typeface="Sassoon Joined ENG" panose="02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Daily name writing, labelling, story scribing, writing captions for images</a:t>
                      </a:r>
                      <a:r>
                        <a:rPr lang="en-US" sz="1000" kern="1200" dirty="0">
                          <a:solidFill>
                            <a:schemeClr val="dk1"/>
                          </a:solidFill>
                          <a:effectLst/>
                          <a:latin typeface="Sassoon Joined ENG" panose="02000400000000000000" pitchFamily="2" charset="0"/>
                          <a:ea typeface="+mn-ea"/>
                          <a:cs typeface="+mn-cs"/>
                        </a:rPr>
                        <a:t>, w</a:t>
                      </a:r>
                      <a:r>
                        <a:rPr lang="en-GB" sz="1000" kern="1200" dirty="0" err="1">
                          <a:solidFill>
                            <a:schemeClr val="dk1"/>
                          </a:solidFill>
                          <a:effectLst/>
                          <a:latin typeface="Sassoon Joined ENG" panose="02000400000000000000" pitchFamily="2" charset="0"/>
                          <a:ea typeface="+mn-ea"/>
                          <a:cs typeface="+mn-cs"/>
                        </a:rPr>
                        <a:t>riting</a:t>
                      </a:r>
                      <a:r>
                        <a:rPr lang="en-GB" sz="1000" kern="1200" dirty="0">
                          <a:solidFill>
                            <a:schemeClr val="dk1"/>
                          </a:solidFill>
                          <a:effectLst/>
                          <a:latin typeface="Sassoon Joined ENG" panose="02000400000000000000" pitchFamily="2" charset="0"/>
                          <a:ea typeface="+mn-ea"/>
                          <a:cs typeface="+mn-cs"/>
                        </a:rPr>
                        <a:t> for a variety of purposes in role play,</a:t>
                      </a:r>
                      <a:r>
                        <a:rPr lang="en-US" sz="1000" kern="1200" dirty="0">
                          <a:solidFill>
                            <a:schemeClr val="dk1"/>
                          </a:solidFill>
                          <a:effectLst/>
                          <a:latin typeface="Sassoon Joined ENG" panose="02000400000000000000" pitchFamily="2" charset="0"/>
                          <a:ea typeface="+mn-ea"/>
                          <a:cs typeface="+mn-cs"/>
                        </a:rPr>
                        <a:t> letter writing (To Santa)</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Labelling pictures and diagrams, creating story maps, writing captions for images</a:t>
                      </a:r>
                      <a:r>
                        <a:rPr lang="en-US" sz="1000" kern="1200" dirty="0">
                          <a:solidFill>
                            <a:schemeClr val="dk1"/>
                          </a:solidFill>
                          <a:effectLst/>
                          <a:latin typeface="Sassoon Joined ENG" panose="02000400000000000000" pitchFamily="2" charset="0"/>
                          <a:ea typeface="+mn-ea"/>
                          <a:cs typeface="+mn-cs"/>
                        </a:rPr>
                        <a:t>, writing facts, instruction writing, </a:t>
                      </a:r>
                      <a:r>
                        <a:rPr lang="en-GB" sz="1000" kern="1200" dirty="0">
                          <a:solidFill>
                            <a:schemeClr val="dk1"/>
                          </a:solidFill>
                          <a:effectLst/>
                          <a:latin typeface="Sassoon Joined ENG" panose="02000400000000000000" pitchFamily="2" charset="0"/>
                          <a:ea typeface="+mn-ea"/>
                          <a:cs typeface="+mn-cs"/>
                        </a:rPr>
                        <a:t>daily letter formation practice</a:t>
                      </a:r>
                      <a:r>
                        <a:rPr lang="en-US" sz="1000" kern="1200" dirty="0">
                          <a:solidFill>
                            <a:schemeClr val="dk1"/>
                          </a:solidFill>
                          <a:effectLst/>
                          <a:latin typeface="Sassoon Joined ENG" panose="02000400000000000000" pitchFamily="2" charset="0"/>
                          <a:ea typeface="+mn-ea"/>
                          <a:cs typeface="+mn-cs"/>
                        </a:rPr>
                        <a:t>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l">
                        <a:lnSpc>
                          <a:spcPct val="107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Learning experiences will include: </a:t>
                      </a:r>
                      <a:r>
                        <a:rPr lang="en-US" sz="1000" kern="1200" dirty="0">
                          <a:solidFill>
                            <a:schemeClr val="dk1"/>
                          </a:solidFill>
                          <a:effectLst/>
                          <a:latin typeface="Sassoon Joined ENG" panose="02000400000000000000" pitchFamily="2" charset="0"/>
                          <a:ea typeface="+mn-ea"/>
                          <a:cs typeface="+mn-cs"/>
                        </a:rPr>
                        <a:t>Writing labels and captions, writing character descriptions, story maps, writing letters and instructions, writing facts, drawing and labelling diagrams of life cycles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Writing shopping lists, writing recipes and menus, writing instructions for growing a vegetable, keeping a diary (growth of bean/food diary)</a:t>
                      </a:r>
                      <a:endParaRPr lang="en-US"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l">
                        <a:lnSpc>
                          <a:spcPct val="107000"/>
                        </a:lnSpc>
                        <a:spcBef>
                          <a:spcPts val="0"/>
                        </a:spcBef>
                        <a:spcAft>
                          <a:spcPts val="0"/>
                        </a:spcAft>
                      </a:pPr>
                      <a:r>
                        <a:rPr lang="en-GB" sz="1000" kern="1200" dirty="0">
                          <a:solidFill>
                            <a:schemeClr val="dk1"/>
                          </a:solidFill>
                          <a:effectLst/>
                          <a:latin typeface="Sassoon Joined ENG" panose="02000400000000000000" pitchFamily="2" charset="0"/>
                          <a:ea typeface="+mn-ea"/>
                          <a:cs typeface="+mn-cs"/>
                        </a:rPr>
                        <a:t>Writing opportunities will include: </a:t>
                      </a:r>
                      <a:r>
                        <a:rPr lang="en-US" sz="1000" kern="1200" dirty="0">
                          <a:solidFill>
                            <a:schemeClr val="dk1"/>
                          </a:solidFill>
                          <a:effectLst/>
                          <a:latin typeface="Sassoon Joined ENG" panose="02000400000000000000" pitchFamily="2" charset="0"/>
                          <a:ea typeface="+mn-ea"/>
                          <a:cs typeface="+mn-cs"/>
                        </a:rPr>
                        <a:t>Innovation of familiar texts using familiar texts as a model for writing own stories, w</a:t>
                      </a:r>
                      <a:r>
                        <a:rPr lang="en-GB" sz="1000" kern="1200" dirty="0" err="1">
                          <a:solidFill>
                            <a:schemeClr val="dk1"/>
                          </a:solidFill>
                          <a:effectLst/>
                          <a:latin typeface="Sassoon Joined ENG" panose="02000400000000000000" pitchFamily="2" charset="0"/>
                          <a:ea typeface="+mn-ea"/>
                          <a:cs typeface="+mn-cs"/>
                        </a:rPr>
                        <a:t>riting</a:t>
                      </a:r>
                      <a:r>
                        <a:rPr lang="en-GB" sz="1000" kern="1200" dirty="0">
                          <a:solidFill>
                            <a:schemeClr val="dk1"/>
                          </a:solidFill>
                          <a:effectLst/>
                          <a:latin typeface="Sassoon Joined ENG" panose="02000400000000000000" pitchFamily="2" charset="0"/>
                          <a:ea typeface="+mn-ea"/>
                          <a:cs typeface="+mn-cs"/>
                        </a:rPr>
                        <a:t> character and setting descriptions, creating story maps and story boards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906767152"/>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35688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Mathematics</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774747621"/>
              </p:ext>
            </p:extLst>
          </p:nvPr>
        </p:nvGraphicFramePr>
        <p:xfrm>
          <a:off x="133491" y="590517"/>
          <a:ext cx="11925018" cy="6370685"/>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3574">
                  <a:extLst>
                    <a:ext uri="{9D8B030D-6E8A-4147-A177-3AD203B41FA5}">
                      <a16:colId xmlns:a16="http://schemas.microsoft.com/office/drawing/2014/main" val="872926247"/>
                    </a:ext>
                  </a:extLst>
                </a:gridCol>
                <a:gridCol w="118009">
                  <a:extLst>
                    <a:ext uri="{9D8B030D-6E8A-4147-A177-3AD203B41FA5}">
                      <a16:colId xmlns:a16="http://schemas.microsoft.com/office/drawing/2014/main" val="1315738151"/>
                    </a:ext>
                  </a:extLst>
                </a:gridCol>
                <a:gridCol w="1585565">
                  <a:extLst>
                    <a:ext uri="{9D8B030D-6E8A-4147-A177-3AD203B41FA5}">
                      <a16:colId xmlns:a16="http://schemas.microsoft.com/office/drawing/2014/main" val="883228256"/>
                    </a:ext>
                  </a:extLst>
                </a:gridCol>
                <a:gridCol w="1703574">
                  <a:extLst>
                    <a:ext uri="{9D8B030D-6E8A-4147-A177-3AD203B41FA5}">
                      <a16:colId xmlns:a16="http://schemas.microsoft.com/office/drawing/2014/main" val="2709165749"/>
                    </a:ext>
                  </a:extLst>
                </a:gridCol>
                <a:gridCol w="1703574">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357934">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66729">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72465">
                <a:tc rowSpan="3">
                  <a:txBody>
                    <a:bodyPr/>
                    <a:lstStyle/>
                    <a:p>
                      <a:pPr algn="ctr"/>
                      <a:r>
                        <a:rPr lang="en-US" sz="1200" b="1" dirty="0">
                          <a:solidFill>
                            <a:schemeClr val="tx1"/>
                          </a:solidFill>
                          <a:latin typeface="Sassoon Joined ENG" panose="02000400000000000000" pitchFamily="2" charset="0"/>
                          <a:cs typeface="Amatic SC" panose="00000500000000000000" pitchFamily="2" charset="-79"/>
                        </a:rPr>
                        <a:t>Number</a:t>
                      </a:r>
                    </a:p>
                    <a:p>
                      <a:pPr algn="ctr"/>
                      <a:r>
                        <a:rPr lang="en-US" sz="1200" b="1" dirty="0">
                          <a:solidFill>
                            <a:schemeClr val="tx1"/>
                          </a:solidFill>
                          <a:latin typeface="Sassoon Joined ENG" panose="02000400000000000000" pitchFamily="2" charset="0"/>
                          <a:cs typeface="Amatic SC" panose="00000500000000000000" pitchFamily="2" charset="-79"/>
                        </a:rPr>
                        <a:t>Numerical Patterns</a:t>
                      </a:r>
                    </a:p>
                    <a:p>
                      <a:pPr algn="ctr"/>
                      <a:endParaRPr lang="en-US" sz="1200" b="0" dirty="0">
                        <a:solidFill>
                          <a:schemeClr val="tx1"/>
                        </a:solidFill>
                        <a:latin typeface="Sassoon Joined ENG" panose="02000400000000000000" pitchFamily="2" charset="0"/>
                        <a:cs typeface="Amatic SC" panose="00000500000000000000" pitchFamily="2" charset="-79"/>
                      </a:endParaRPr>
                    </a:p>
                    <a:p>
                      <a:pPr algn="ctr"/>
                      <a:r>
                        <a:rPr lang="en-US" sz="1200" b="0" dirty="0">
                          <a:solidFill>
                            <a:schemeClr val="tx1"/>
                          </a:solidFill>
                          <a:latin typeface="Sassoon Joined ENG" panose="02000400000000000000" pitchFamily="2" charset="0"/>
                          <a:cs typeface="Amatic SC" panose="00000500000000000000" pitchFamily="2" charset="-79"/>
                        </a:rPr>
                        <a:t>White Rose </a:t>
                      </a:r>
                      <a:r>
                        <a:rPr lang="en-US" sz="1200" b="0" dirty="0" err="1">
                          <a:solidFill>
                            <a:schemeClr val="tx1"/>
                          </a:solidFill>
                          <a:latin typeface="Sassoon Joined ENG" panose="02000400000000000000" pitchFamily="2" charset="0"/>
                          <a:cs typeface="Amatic SC" panose="00000500000000000000" pitchFamily="2" charset="-79"/>
                        </a:rPr>
                        <a:t>Maths</a:t>
                      </a:r>
                      <a:endParaRPr lang="en-US" sz="1200" b="0" dirty="0">
                        <a:solidFill>
                          <a:schemeClr val="tx1"/>
                        </a:solidFill>
                        <a:latin typeface="Sassoon Joined ENG" panose="02000400000000000000" pitchFamily="2" charset="0"/>
                        <a:cs typeface="Amatic SC" panose="00000500000000000000" pitchFamily="2" charset="-79"/>
                      </a:endParaRPr>
                    </a:p>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 Joined ENG" panose="02000400000000000000" pitchFamily="2" charset="0"/>
                        </a:rPr>
                        <a:t>Developing a </a:t>
                      </a:r>
                      <a:r>
                        <a:rPr lang="en-US" sz="1050" b="1" dirty="0">
                          <a:solidFill>
                            <a:schemeClr val="tx1"/>
                          </a:solidFill>
                          <a:latin typeface="Sassoon Joined ENG" panose="02000400000000000000" pitchFamily="2" charset="0"/>
                        </a:rPr>
                        <a:t>strong grounding in number </a:t>
                      </a:r>
                      <a:r>
                        <a:rPr lang="en-US" sz="1050" dirty="0">
                          <a:solidFill>
                            <a:schemeClr val="tx1"/>
                          </a:solidFill>
                          <a:latin typeface="Sassoon Joined ENG" panose="02000400000000000000" pitchFamily="2" charset="0"/>
                        </a:rPr>
                        <a:t>is essential so that all children develop the necessary </a:t>
                      </a:r>
                      <a:r>
                        <a:rPr lang="en-US" sz="1050" b="1" dirty="0">
                          <a:solidFill>
                            <a:schemeClr val="tx1"/>
                          </a:solidFill>
                          <a:latin typeface="Sassoon Joined ENG" panose="02000400000000000000" pitchFamily="2" charset="0"/>
                        </a:rPr>
                        <a:t>building blocks </a:t>
                      </a:r>
                      <a:r>
                        <a:rPr lang="en-US" sz="1050" dirty="0">
                          <a:solidFill>
                            <a:schemeClr val="tx1"/>
                          </a:solidFill>
                          <a:latin typeface="Sassoon Joined ENG" panose="02000400000000000000" pitchFamily="2" charset="0"/>
                        </a:rPr>
                        <a:t>to excel mathematically. Children should be able to </a:t>
                      </a:r>
                      <a:r>
                        <a:rPr lang="en-US" sz="1050" b="1" dirty="0">
                          <a:solidFill>
                            <a:schemeClr val="tx1"/>
                          </a:solidFill>
                          <a:latin typeface="Sassoon Joined ENG" panose="02000400000000000000" pitchFamily="2" charset="0"/>
                        </a:rPr>
                        <a:t>count confidently</a:t>
                      </a:r>
                      <a:r>
                        <a:rPr lang="en-US" sz="1050" dirty="0">
                          <a:solidFill>
                            <a:schemeClr val="tx1"/>
                          </a:solidFill>
                          <a:latin typeface="Sassoon Joined ENG" panose="02000400000000000000" pitchFamily="2" charset="0"/>
                        </a:rPr>
                        <a:t>, develop a deep understanding of the </a:t>
                      </a:r>
                      <a:r>
                        <a:rPr lang="en-US" sz="1050" b="1" dirty="0">
                          <a:solidFill>
                            <a:schemeClr val="tx1"/>
                          </a:solidFill>
                          <a:latin typeface="Sassoon Joined ENG" panose="02000400000000000000" pitchFamily="2" charset="0"/>
                        </a:rPr>
                        <a:t>numbers to 10</a:t>
                      </a:r>
                      <a:r>
                        <a:rPr lang="en-US" sz="1050" dirty="0">
                          <a:solidFill>
                            <a:schemeClr val="tx1"/>
                          </a:solidFill>
                          <a:latin typeface="Sassoon Joined ENG" panose="02000400000000000000" pitchFamily="2" charset="0"/>
                        </a:rPr>
                        <a:t>, the </a:t>
                      </a:r>
                      <a:r>
                        <a:rPr lang="en-US" sz="1050" b="1" dirty="0">
                          <a:solidFill>
                            <a:schemeClr val="tx1"/>
                          </a:solidFill>
                          <a:latin typeface="Sassoon Joined ENG" panose="02000400000000000000" pitchFamily="2" charset="0"/>
                        </a:rPr>
                        <a:t>relationships between </a:t>
                      </a:r>
                      <a:r>
                        <a:rPr lang="en-US" sz="1050" dirty="0">
                          <a:solidFill>
                            <a:schemeClr val="tx1"/>
                          </a:solidFill>
                          <a:latin typeface="Sassoon Joined ENG" panose="02000400000000000000" pitchFamily="2" charset="0"/>
                        </a:rPr>
                        <a:t>them and the patterns within those numbers. By providing frequent and varied opportunities to build and apply this understanding - such as using </a:t>
                      </a:r>
                      <a:r>
                        <a:rPr lang="en-US" sz="1050" b="1" dirty="0">
                          <a:solidFill>
                            <a:schemeClr val="tx1"/>
                          </a:solidFill>
                          <a:latin typeface="Sassoon Joined ENG" panose="02000400000000000000" pitchFamily="2" charset="0"/>
                        </a:rPr>
                        <a:t>manipulatives,</a:t>
                      </a:r>
                      <a:r>
                        <a:rPr lang="en-US" sz="1050" dirty="0">
                          <a:solidFill>
                            <a:schemeClr val="tx1"/>
                          </a:solidFill>
                          <a:latin typeface="Sassoon Joined ENG" panose="02000400000000000000" pitchFamily="2" charset="0"/>
                        </a:rPr>
                        <a:t> including small pebbles and tens frames for </a:t>
                      </a:r>
                      <a:r>
                        <a:rPr lang="en-US" sz="1050" dirty="0" err="1">
                          <a:solidFill>
                            <a:schemeClr val="tx1"/>
                          </a:solidFill>
                          <a:latin typeface="Sassoon Joined ENG" panose="02000400000000000000" pitchFamily="2" charset="0"/>
                        </a:rPr>
                        <a:t>organising</a:t>
                      </a:r>
                      <a:r>
                        <a:rPr lang="en-US" sz="1050" dirty="0">
                          <a:solidFill>
                            <a:schemeClr val="tx1"/>
                          </a:solidFill>
                          <a:latin typeface="Sassoon Joined ENG" panose="02000400000000000000" pitchFamily="2" charset="0"/>
                        </a:rPr>
                        <a:t> counting - children will develop a secure base of knowledge and vocabulary from which </a:t>
                      </a:r>
                      <a:r>
                        <a:rPr lang="en-US" sz="1050" b="1" dirty="0">
                          <a:solidFill>
                            <a:schemeClr val="tx1"/>
                          </a:solidFill>
                          <a:latin typeface="Sassoon Joined ENG" panose="02000400000000000000" pitchFamily="2" charset="0"/>
                        </a:rPr>
                        <a:t>mastery of mathematics </a:t>
                      </a:r>
                      <a:r>
                        <a:rPr lang="en-US" sz="1050" dirty="0">
                          <a:solidFill>
                            <a:schemeClr val="tx1"/>
                          </a:solidFill>
                          <a:latin typeface="Sassoon Joined ENG" panose="02000400000000000000" pitchFamily="2" charset="0"/>
                        </a:rPr>
                        <a:t>is built. In addition, it is important that the curriculum includes </a:t>
                      </a:r>
                      <a:r>
                        <a:rPr lang="en-US" sz="1050" b="1" dirty="0">
                          <a:solidFill>
                            <a:schemeClr val="tx1"/>
                          </a:solidFill>
                          <a:latin typeface="Sassoon Joined ENG" panose="02000400000000000000" pitchFamily="2" charset="0"/>
                        </a:rPr>
                        <a:t>rich opportunities for children to develop their spatial reasoning </a:t>
                      </a:r>
                      <a:r>
                        <a:rPr lang="en-US" sz="1050" dirty="0">
                          <a:solidFill>
                            <a:schemeClr val="tx1"/>
                          </a:solidFill>
                          <a:latin typeface="Sassoon Joined ENG" panose="02000400000000000000" pitchFamily="2" charset="0"/>
                        </a:rPr>
                        <a:t>skills across all areas of mathematics including shape, space and measures. It is important that children </a:t>
                      </a:r>
                      <a:r>
                        <a:rPr lang="en-US" sz="1050" b="1" dirty="0">
                          <a:solidFill>
                            <a:schemeClr val="tx1"/>
                          </a:solidFill>
                          <a:latin typeface="Sassoon Joined ENG" panose="02000400000000000000" pitchFamily="2" charset="0"/>
                        </a:rPr>
                        <a:t>develop positive attitudes and interests in mathematics</a:t>
                      </a:r>
                      <a:r>
                        <a:rPr lang="en-US" sz="1050" dirty="0">
                          <a:solidFill>
                            <a:schemeClr val="tx1"/>
                          </a:solidFill>
                          <a:latin typeface="Sassoon Joined ENG" panose="02000400000000000000" pitchFamily="2" charset="0"/>
                        </a:rPr>
                        <a:t>, look for </a:t>
                      </a:r>
                      <a:r>
                        <a:rPr lang="en-US" sz="1050" b="1" dirty="0">
                          <a:solidFill>
                            <a:schemeClr val="tx1"/>
                          </a:solidFill>
                          <a:latin typeface="Sassoon Joined ENG" panose="02000400000000000000" pitchFamily="2" charset="0"/>
                        </a:rPr>
                        <a:t>patterns and relationships</a:t>
                      </a:r>
                      <a:r>
                        <a:rPr lang="en-US" sz="1050" dirty="0">
                          <a:solidFill>
                            <a:schemeClr val="tx1"/>
                          </a:solidFill>
                          <a:latin typeface="Sassoon Joined ENG" panose="02000400000000000000" pitchFamily="2" charset="0"/>
                        </a:rPr>
                        <a:t>, spot </a:t>
                      </a:r>
                      <a:r>
                        <a:rPr lang="en-US" sz="1050" b="1" dirty="0">
                          <a:solidFill>
                            <a:schemeClr val="tx1"/>
                          </a:solidFill>
                          <a:latin typeface="Sassoon Joined ENG" panose="02000400000000000000" pitchFamily="2" charset="0"/>
                        </a:rPr>
                        <a:t>connections, ‘have a go’</a:t>
                      </a:r>
                      <a:r>
                        <a:rPr lang="en-US" sz="1050" dirty="0">
                          <a:solidFill>
                            <a:schemeClr val="tx1"/>
                          </a:solidFill>
                          <a:latin typeface="Sassoon Joined ENG" panose="02000400000000000000" pitchFamily="2" charset="0"/>
                        </a:rPr>
                        <a:t>, </a:t>
                      </a:r>
                      <a:r>
                        <a:rPr lang="en-US" sz="1050" b="1" dirty="0">
                          <a:solidFill>
                            <a:schemeClr val="tx1"/>
                          </a:solidFill>
                          <a:latin typeface="Sassoon Joined ENG" panose="02000400000000000000" pitchFamily="2" charset="0"/>
                        </a:rPr>
                        <a:t>talk to adults </a:t>
                      </a:r>
                      <a:r>
                        <a:rPr lang="en-US" sz="1050" dirty="0">
                          <a:solidFill>
                            <a:schemeClr val="tx1"/>
                          </a:solidFill>
                          <a:latin typeface="Sassoon Joined ENG" panose="02000400000000000000" pitchFamily="2" charset="0"/>
                        </a:rPr>
                        <a:t>and peers about what they notice and not be afraid to make mistakes.</a:t>
                      </a:r>
                      <a:endParaRPr lang="en-US" sz="105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2923130">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algn="l"/>
                      <a:r>
                        <a:rPr lang="en-GB" sz="1000" kern="1200" dirty="0">
                          <a:solidFill>
                            <a:schemeClr val="dk1"/>
                          </a:solidFill>
                          <a:effectLst/>
                          <a:latin typeface="Sassoon Joined ENG" panose="02000400000000000000" pitchFamily="2" charset="0"/>
                          <a:ea typeface="+mn-ea"/>
                          <a:cs typeface="+mn-cs"/>
                        </a:rPr>
                        <a:t>I can find and match objects which are the same.</a:t>
                      </a:r>
                    </a:p>
                    <a:p>
                      <a:pPr algn="l"/>
                      <a:r>
                        <a:rPr lang="en-GB" sz="1000" kern="1200" dirty="0">
                          <a:solidFill>
                            <a:schemeClr val="dk1"/>
                          </a:solidFill>
                          <a:effectLst/>
                          <a:latin typeface="Sassoon Joined ENG" panose="02000400000000000000" pitchFamily="2" charset="0"/>
                          <a:ea typeface="+mn-ea"/>
                          <a:cs typeface="+mn-cs"/>
                        </a:rPr>
                        <a:t>I know that objects can be sorted based on a variety of attributes.</a:t>
                      </a:r>
                    </a:p>
                    <a:p>
                      <a:pPr algn="l"/>
                      <a:r>
                        <a:rPr lang="en-GB" sz="1000" kern="1200" dirty="0">
                          <a:solidFill>
                            <a:schemeClr val="dk1"/>
                          </a:solidFill>
                          <a:effectLst/>
                          <a:latin typeface="Sassoon Joined ENG" panose="02000400000000000000" pitchFamily="2" charset="0"/>
                          <a:ea typeface="+mn-ea"/>
                          <a:cs typeface="+mn-cs"/>
                        </a:rPr>
                        <a:t>I can begin to compare amounts.</a:t>
                      </a:r>
                    </a:p>
                    <a:p>
                      <a:pPr algn="l"/>
                      <a:r>
                        <a:rPr lang="en-GB" sz="1000" kern="1200" dirty="0">
                          <a:solidFill>
                            <a:schemeClr val="dk1"/>
                          </a:solidFill>
                          <a:effectLst/>
                          <a:latin typeface="Sassoon Joined ENG" panose="02000400000000000000" pitchFamily="2" charset="0"/>
                          <a:ea typeface="+mn-ea"/>
                          <a:cs typeface="+mn-cs"/>
                        </a:rPr>
                        <a:t>I can begin to compare objects by. size/mass/capacity</a:t>
                      </a:r>
                    </a:p>
                    <a:p>
                      <a:pPr algn="l"/>
                      <a:r>
                        <a:rPr lang="en-GB" sz="1000" kern="1200" dirty="0">
                          <a:solidFill>
                            <a:schemeClr val="dk1"/>
                          </a:solidFill>
                          <a:effectLst/>
                          <a:latin typeface="Sassoon Joined ENG" panose="02000400000000000000" pitchFamily="2" charset="0"/>
                          <a:ea typeface="+mn-ea"/>
                          <a:cs typeface="+mn-cs"/>
                        </a:rPr>
                        <a:t>I can copy, continue and create my own repeated and simple pattern.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identify representations of 1,2,3.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compare amounts of 1,2,3 saying one more and one 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know the composition of 1,2,3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recognise circles and triangles and their properties.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count up to 4 and 5 forwards and backwards.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subitise sets of up to 4 and 5 objects.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begin to use positional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find one more and one less up to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recognise squares and rectangles and their properties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talk about day and night and order key events in my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Sassoon Joined ENG" panose="02000400000000000000" pitchFamily="2" charset="0"/>
                          <a:ea typeface="+mn-ea"/>
                          <a:cs typeface="Amatic SC" panose="00000500000000000000" pitchFamily="2" charset="-79"/>
                        </a:rPr>
                        <a:t>Learning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Sassoon Joined ENG" panose="02000400000000000000" pitchFamily="2" charset="0"/>
                          <a:ea typeface="+mn-ea"/>
                          <a:cs typeface="Amatic SC" panose="00000500000000000000" pitchFamily="2" charset="-79"/>
                        </a:rPr>
                        <a:t>I know that the numeral 0 and number name ‘zero’ represent ‘nothing there’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Sassoon Joined ENG" panose="02000400000000000000" pitchFamily="2" charset="0"/>
                          <a:ea typeface="+mn-ea"/>
                          <a:cs typeface="Amatic SC" panose="00000500000000000000" pitchFamily="2" charset="-79"/>
                        </a:rPr>
                        <a:t>I can </a:t>
                      </a:r>
                      <a:r>
                        <a:rPr lang="en-GB" sz="1200" kern="1200" dirty="0">
                          <a:solidFill>
                            <a:schemeClr val="tx1"/>
                          </a:solidFill>
                          <a:effectLst/>
                          <a:latin typeface="Sassoon Joined ENG" panose="02000400000000000000" pitchFamily="2" charset="0"/>
                          <a:ea typeface="+mn-ea"/>
                          <a:cs typeface="+mn-cs"/>
                        </a:rPr>
                        <a:t>compare numbers to 5 saying when an amount is more, fewer or the same.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Sassoon Joined ENG" panose="02000400000000000000" pitchFamily="2" charset="0"/>
                          <a:ea typeface="+mn-ea"/>
                          <a:cs typeface="+mn-cs"/>
                        </a:rPr>
                        <a:t>I can identify representations of the </a:t>
                      </a:r>
                      <a:r>
                        <a:rPr lang="en-GB" sz="1200" kern="1200" dirty="0">
                          <a:solidFill>
                            <a:schemeClr val="tx1"/>
                          </a:solidFill>
                          <a:effectLst/>
                          <a:latin typeface="Sassoon Joined ENG" panose="02000400000000000000" pitchFamily="2" charset="0"/>
                          <a:ea typeface="+mn-ea"/>
                          <a:cs typeface="+mn-cs"/>
                        </a:rPr>
                        <a:t> number 4 and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Sassoon Joined ENG" panose="02000400000000000000" pitchFamily="2" charset="0"/>
                          <a:ea typeface="+mn-ea"/>
                          <a:cs typeface="+mn-cs"/>
                        </a:rPr>
                        <a:t>I can explore the composition of 4 and 5 and know that numbers are made up of smaller numbers. </a:t>
                      </a:r>
                    </a:p>
                    <a:p>
                      <a:pPr algn="ctr"/>
                      <a:r>
                        <a:rPr lang="en-GB" sz="1200" kern="1200" dirty="0">
                          <a:solidFill>
                            <a:schemeClr val="tx1"/>
                          </a:solidFill>
                          <a:effectLst/>
                          <a:latin typeface="Sassoon Joined ENG" panose="02000400000000000000" pitchFamily="2" charset="0"/>
                          <a:ea typeface="+mn-ea"/>
                          <a:cs typeface="+mn-cs"/>
                        </a:rPr>
                        <a:t>Zero and Composition of 4 and 5 </a:t>
                      </a:r>
                    </a:p>
                    <a:p>
                      <a:pPr algn="ctr"/>
                      <a:r>
                        <a:rPr lang="en-GB" sz="1200" kern="1200" dirty="0">
                          <a:solidFill>
                            <a:schemeClr val="tx1"/>
                          </a:solidFill>
                          <a:effectLst/>
                          <a:latin typeface="Sassoon Joined ENG" panose="02000400000000000000" pitchFamily="2" charset="0"/>
                          <a:ea typeface="+mn-ea"/>
                          <a:cs typeface="+mn-cs"/>
                        </a:rPr>
                        <a:t>Mass and capacity</a:t>
                      </a:r>
                    </a:p>
                    <a:p>
                      <a:pPr algn="ctr"/>
                      <a:r>
                        <a:rPr lang="en-GB" sz="1200" kern="1200" dirty="0">
                          <a:solidFill>
                            <a:schemeClr val="tx1"/>
                          </a:solidFill>
                          <a:effectLst/>
                          <a:latin typeface="Sassoon Joined ENG" panose="02000400000000000000" pitchFamily="2" charset="0"/>
                          <a:ea typeface="+mn-ea"/>
                          <a:cs typeface="+mn-cs"/>
                        </a:rPr>
                        <a:t>Learning about 6,7 and 8</a:t>
                      </a:r>
                    </a:p>
                    <a:p>
                      <a:pPr algn="ctr"/>
                      <a:r>
                        <a:rPr lang="en-GB" sz="1200" kern="1200" dirty="0">
                          <a:solidFill>
                            <a:schemeClr val="tx1"/>
                          </a:solidFill>
                          <a:effectLst/>
                          <a:latin typeface="Sassoon Joined ENG" panose="02000400000000000000" pitchFamily="2" charset="0"/>
                          <a:ea typeface="+mn-ea"/>
                          <a:cs typeface="+mn-cs"/>
                        </a:rPr>
                        <a:t>Pairs and combining groups to 10</a:t>
                      </a:r>
                    </a:p>
                    <a:p>
                      <a:pPr algn="ctr"/>
                      <a:r>
                        <a:rPr lang="en-GB" sz="1200" kern="1200" dirty="0">
                          <a:solidFill>
                            <a:schemeClr val="tx1"/>
                          </a:solidFill>
                          <a:effectLst/>
                          <a:latin typeface="Sassoon Joined ENG" panose="02000400000000000000" pitchFamily="2" charset="0"/>
                          <a:ea typeface="+mn-ea"/>
                          <a:cs typeface="+mn-cs"/>
                        </a:rPr>
                        <a:t>Length and height</a:t>
                      </a:r>
                      <a:endParaRPr lang="en-GB" sz="1200" dirty="0">
                        <a:solidFill>
                          <a:schemeClr val="tx1"/>
                        </a:solidFill>
                        <a:latin typeface="Sassoon Joined ENG" panose="02000400000000000000"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know that 0/zero represents ‘nothing there.’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compare numbers to 5 saying when an amount is more, fewer or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count to 8 and can count out 4,5,6,7,8 objects.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explore the composition of 4,5,6,7,8.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compare mass/ capacity/length using the appropriate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match objects to find pairs.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combine two groups to find how many altogether.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count to 9,10.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count out 9,10 objects from a larger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explore the composition of 9 and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compare numbers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recognise Number Bonds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know the names of some 3D shapes.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am beginning to recognise some similarities and differences between 3D shapes.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build and identify numbers to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count on and back beyond 10.</a:t>
                      </a:r>
                    </a:p>
                    <a:p>
                      <a:pPr algn="l"/>
                      <a:r>
                        <a:rPr lang="en-GB" sz="1000" kern="1200" dirty="0">
                          <a:solidFill>
                            <a:schemeClr val="dk1"/>
                          </a:solidFill>
                          <a:effectLst/>
                          <a:latin typeface="Sassoon Joined ENG" panose="02000400000000000000" pitchFamily="2" charset="0"/>
                          <a:ea typeface="+mn-ea"/>
                          <a:cs typeface="+mn-cs"/>
                        </a:rPr>
                        <a:t>I can select and rotate a shape to fill a given space (giving reasons for my choices).</a:t>
                      </a:r>
                    </a:p>
                    <a:p>
                      <a:pPr algn="l"/>
                      <a:r>
                        <a:rPr lang="en-GB" sz="1000" kern="1200" dirty="0">
                          <a:solidFill>
                            <a:schemeClr val="dk1"/>
                          </a:solidFill>
                          <a:effectLst/>
                          <a:latin typeface="Sassoon Joined ENG" panose="02000400000000000000" pitchFamily="2" charset="0"/>
                          <a:ea typeface="+mn-ea"/>
                          <a:cs typeface="+mn-cs"/>
                        </a:rPr>
                        <a:t>I can add amounts to 10.</a:t>
                      </a:r>
                    </a:p>
                    <a:p>
                      <a:pPr algn="l"/>
                      <a:r>
                        <a:rPr lang="en-GB" sz="1000" kern="1200" dirty="0">
                          <a:solidFill>
                            <a:schemeClr val="dk1"/>
                          </a:solidFill>
                          <a:effectLst/>
                          <a:latin typeface="Sassoon Joined ENG" panose="02000400000000000000" pitchFamily="2" charset="0"/>
                          <a:ea typeface="+mn-ea"/>
                          <a:cs typeface="+mn-cs"/>
                        </a:rPr>
                        <a:t>I can subtract amounts to 10.</a:t>
                      </a:r>
                    </a:p>
                    <a:p>
                      <a:pPr algn="l"/>
                      <a:r>
                        <a:rPr lang="en-GB" sz="1000" kern="1200" dirty="0">
                          <a:solidFill>
                            <a:schemeClr val="dk1"/>
                          </a:solidFill>
                          <a:effectLst/>
                          <a:latin typeface="Sassoon Joined ENG" panose="02000400000000000000" pitchFamily="2" charset="0"/>
                          <a:ea typeface="+mn-ea"/>
                          <a:cs typeface="+mn-cs"/>
                        </a:rPr>
                        <a:t>I can automatically recall number bonds for numbers 0-5 and some to 10.</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know my double facts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share and group amounts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identify odd and even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copy, continue and create a widening range of repeating patterns and symmetrical constructions.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547225">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r>
                        <a:rPr lang="en-GB" sz="1000" kern="1200" dirty="0">
                          <a:solidFill>
                            <a:schemeClr val="dk1"/>
                          </a:solidFill>
                          <a:effectLst/>
                          <a:latin typeface="Sassoon Joined ENG" panose="02000400000000000000" pitchFamily="2" charset="0"/>
                          <a:ea typeface="+mn-ea"/>
                          <a:cs typeface="+mn-cs"/>
                        </a:rPr>
                        <a:t>Learning experiences will include: Matching and sorting resources, making comparisons between objects that have been sorted, exploring capacity in sand and water, pattern making using resources and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algn="l" defTabSz="914400" rtl="0" eaLnBrk="1" latinLnBrk="0" hangingPunct="1"/>
                      <a:r>
                        <a:rPr lang="en-GB" sz="1000" kern="1200" dirty="0">
                          <a:solidFill>
                            <a:schemeClr val="dk1"/>
                          </a:solidFill>
                          <a:effectLst/>
                          <a:latin typeface="Sassoon Joined ENG" panose="02000400000000000000" pitchFamily="2" charset="0"/>
                          <a:ea typeface="+mn-ea"/>
                          <a:cs typeface="+mn-cs"/>
                        </a:rPr>
                        <a:t>Learning experiences will include: Maths songs and rhymes, identifying different numerical representations in classroom, children devising own maths games, printing with 3D shapes, </a:t>
                      </a:r>
                      <a:r>
                        <a:rPr lang="en-GB" sz="1000" kern="1200" dirty="0" err="1">
                          <a:solidFill>
                            <a:schemeClr val="dk1"/>
                          </a:solidFill>
                          <a:effectLst/>
                          <a:latin typeface="Sassoon Joined ENG" panose="02000400000000000000" pitchFamily="2" charset="0"/>
                          <a:ea typeface="+mn-ea"/>
                          <a:cs typeface="+mn-cs"/>
                        </a:rPr>
                        <a:t>Kadinsky</a:t>
                      </a:r>
                      <a:r>
                        <a:rPr lang="en-GB" sz="1000" kern="1200" dirty="0">
                          <a:solidFill>
                            <a:schemeClr val="dk1"/>
                          </a:solidFill>
                          <a:effectLst/>
                          <a:latin typeface="Sassoon Joined ENG" panose="02000400000000000000" pitchFamily="2" charset="0"/>
                          <a:ea typeface="+mn-ea"/>
                          <a:cs typeface="+mn-cs"/>
                        </a:rPr>
                        <a:t> art, dice games, introduction of 5 frames, junk modelling, exploring visual timetables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GB" sz="1200" b="0" kern="1200" dirty="0">
                          <a:solidFill>
                            <a:schemeClr val="tx1"/>
                          </a:solidFill>
                          <a:latin typeface="Sassoon Joined ENG" panose="02000400000000000000" pitchFamily="2" charset="0"/>
                          <a:ea typeface="+mn-ea"/>
                          <a:cs typeface="Amatic SC" panose="00000500000000000000" pitchFamily="2" charset="-79"/>
                        </a:rPr>
                        <a:t>Learning experiences will include: Sharing maths songs and rhymes, playing skittles, comparing classroom resources,  </a:t>
                      </a: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algn="l" defTabSz="914400" rtl="0" eaLnBrk="1" latinLnBrk="0" hangingPunct="1"/>
                      <a:r>
                        <a:rPr lang="en-GB" sz="1000" kern="1200" dirty="0">
                          <a:solidFill>
                            <a:schemeClr val="dk1"/>
                          </a:solidFill>
                          <a:effectLst/>
                          <a:latin typeface="Sassoon Joined ENG" panose="02000400000000000000" pitchFamily="2" charset="0"/>
                          <a:ea typeface="+mn-ea"/>
                          <a:cs typeface="+mn-cs"/>
                        </a:rPr>
                        <a:t>Learning experiences will include: Maths songs and rhymes, comparing classroom resources, Numicon exploration, creating amounts with cubes, using balancing scales, jugs in water area, dice games, dominos, part-part whole models, height charts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algn="l" defTabSz="914400" rtl="0" eaLnBrk="1" latinLnBrk="0" hangingPunct="1">
                        <a:lnSpc>
                          <a:spcPct val="115000"/>
                        </a:lnSpc>
                        <a:spcAft>
                          <a:spcPts val="0"/>
                        </a:spcAft>
                      </a:pPr>
                      <a:r>
                        <a:rPr lang="en-GB" sz="1000" kern="1200" dirty="0">
                          <a:solidFill>
                            <a:schemeClr val="dk1"/>
                          </a:solidFill>
                          <a:effectLst/>
                          <a:latin typeface="Sassoon Joined ENG" panose="02000400000000000000" pitchFamily="2" charset="0"/>
                          <a:ea typeface="+mn-ea"/>
                          <a:cs typeface="+mn-cs"/>
                        </a:rPr>
                        <a:t>Learning experiences will include: Using 10 frames, using fingers for counting, exploring and creating number lines, using Numicon to create number bonds, construction using 3D shapes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Using 10 frames and Numicon to represent numbers beyond 10, daily counting routines and games, puzzles, elastic boards for shape exploration, using concrete resources to add and subtract</a:t>
                      </a:r>
                      <a:endParaRPr lang="en-US"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Sharing maths songs, recalling number bonds and number facts, using a range of concrete mathematical resources to explore number and numerical patterns, creating patterns with shapes and numbers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72689060"/>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342397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Computing </a:t>
            </a:r>
            <a:r>
              <a:rPr lang="en-US" sz="1600" dirty="0">
                <a:latin typeface="Sassoon Joined ENG" panose="02000400000000000000" pitchFamily="2" charset="0"/>
                <a:cs typeface="Amatic SC" panose="00000500000000000000" pitchFamily="2" charset="-79"/>
              </a:rPr>
              <a:t>(no longer in the EYFS Framework)</a:t>
            </a:r>
            <a:endParaRPr lang="en-US" sz="3600" dirty="0">
              <a:latin typeface="Sassoon Joined ENG" panose="02000400000000000000"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57101074"/>
              </p:ext>
            </p:extLst>
          </p:nvPr>
        </p:nvGraphicFramePr>
        <p:xfrm>
          <a:off x="133491" y="786459"/>
          <a:ext cx="11925018" cy="5888438"/>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3574">
                  <a:extLst>
                    <a:ext uri="{9D8B030D-6E8A-4147-A177-3AD203B41FA5}">
                      <a16:colId xmlns:a16="http://schemas.microsoft.com/office/drawing/2014/main" val="872926247"/>
                    </a:ext>
                  </a:extLst>
                </a:gridCol>
                <a:gridCol w="1703574">
                  <a:extLst>
                    <a:ext uri="{9D8B030D-6E8A-4147-A177-3AD203B41FA5}">
                      <a16:colId xmlns:a16="http://schemas.microsoft.com/office/drawing/2014/main" val="1315738151"/>
                    </a:ext>
                  </a:extLst>
                </a:gridCol>
                <a:gridCol w="1703574">
                  <a:extLst>
                    <a:ext uri="{9D8B030D-6E8A-4147-A177-3AD203B41FA5}">
                      <a16:colId xmlns:a16="http://schemas.microsoft.com/office/drawing/2014/main" val="2709165749"/>
                    </a:ext>
                  </a:extLst>
                </a:gridCol>
                <a:gridCol w="1703574">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431289">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86799">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93082">
                <a:tc rowSpan="3">
                  <a:txBody>
                    <a:bodyPr/>
                    <a:lstStyle/>
                    <a:p>
                      <a:pPr algn="l" rtl="0" fontAlgn="base"/>
                      <a:endParaRPr lang="en-US" sz="1200" b="1" dirty="0">
                        <a:solidFill>
                          <a:schemeClr val="tx1"/>
                        </a:solidFill>
                        <a:latin typeface="Sassoon Joined ENG" panose="02000400000000000000"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rtl="0" fontAlgn="base"/>
                      <a:r>
                        <a:rPr lang="en-GB" sz="1200" b="0" i="0" kern="1200" dirty="0">
                          <a:solidFill>
                            <a:schemeClr val="tx1"/>
                          </a:solidFill>
                          <a:effectLst/>
                          <a:latin typeface="Sassoon Joined ENG" panose="02000400000000000000" pitchFamily="2" charset="0"/>
                          <a:ea typeface="+mn-ea"/>
                          <a:cs typeface="+mn-cs"/>
                        </a:rPr>
                        <a:t>Our aim is that children leave St Joseph’s: </a:t>
                      </a:r>
                    </a:p>
                    <a:p>
                      <a:pPr algn="l" rtl="0" fontAlgn="base"/>
                      <a:r>
                        <a:rPr lang="en-GB" sz="1200" b="0" i="0" kern="1200" dirty="0">
                          <a:solidFill>
                            <a:schemeClr val="tx1"/>
                          </a:solidFill>
                          <a:effectLst/>
                          <a:latin typeface="Sassoon Joined ENG" panose="02000400000000000000" pitchFamily="2" charset="0"/>
                          <a:ea typeface="+mn-ea"/>
                          <a:cs typeface="+mn-cs"/>
                        </a:rPr>
                        <a:t>- having had their lessons brought to life through ICT </a:t>
                      </a:r>
                      <a:br>
                        <a:rPr lang="en-GB" sz="1200" b="0" i="0" kern="1200" dirty="0">
                          <a:solidFill>
                            <a:schemeClr val="tx1"/>
                          </a:solidFill>
                          <a:effectLst/>
                          <a:latin typeface="Sassoon Joined ENG" panose="02000400000000000000" pitchFamily="2" charset="0"/>
                          <a:ea typeface="+mn-ea"/>
                          <a:cs typeface="+mn-cs"/>
                        </a:rPr>
                      </a:br>
                      <a:r>
                        <a:rPr lang="en-GB" sz="1200" b="0" i="0" kern="1200" dirty="0">
                          <a:solidFill>
                            <a:schemeClr val="tx1"/>
                          </a:solidFill>
                          <a:effectLst/>
                          <a:latin typeface="Sassoon Joined ENG" panose="02000400000000000000" pitchFamily="2" charset="0"/>
                          <a:ea typeface="+mn-ea"/>
                          <a:cs typeface="+mn-cs"/>
                        </a:rPr>
                        <a:t>- as responsible digital citizens who are able to make the most of opportunities presented by the changing digital world </a:t>
                      </a:r>
                    </a:p>
                    <a:p>
                      <a:pPr algn="l" rtl="0" fontAlgn="base"/>
                      <a:r>
                        <a:rPr lang="en-GB" sz="1200" b="0" i="0" kern="1200" dirty="0">
                          <a:solidFill>
                            <a:schemeClr val="tx1"/>
                          </a:solidFill>
                          <a:effectLst/>
                          <a:latin typeface="Sassoon Joined ENG" panose="02000400000000000000" pitchFamily="2" charset="0"/>
                          <a:ea typeface="+mn-ea"/>
                          <a:cs typeface="+mn-cs"/>
                        </a:rPr>
                        <a:t>- thinking about the safe use of the internet before accessing online material and know who to turn to for help when needed </a:t>
                      </a:r>
                    </a:p>
                    <a:p>
                      <a:pPr algn="l" rtl="0" fontAlgn="base"/>
                      <a:r>
                        <a:rPr lang="en-GB" sz="1200" b="0" i="0" kern="1200" dirty="0">
                          <a:solidFill>
                            <a:schemeClr val="tx1"/>
                          </a:solidFill>
                          <a:effectLst/>
                          <a:latin typeface="Sassoon Joined ENG" panose="02000400000000000000" pitchFamily="2" charset="0"/>
                          <a:ea typeface="+mn-ea"/>
                          <a:cs typeface="+mn-cs"/>
                        </a:rPr>
                        <a:t>- being able to confidently debug and solve problems</a:t>
                      </a: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2893665">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identify everyday technology: linking to technology at home.</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know that ‘output’ is the result of a trigger (pressing the play button).</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talk about how everyday technology is controlled.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Sassoon Joined ENG" panose="02000400000000000000" pitchFamily="2"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Focus SMART RULE: To tell an adult if they see something on a digital device that upsets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screenshot using the home and lock buttons.</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control a programmable toy.  </a:t>
                      </a:r>
                    </a:p>
                    <a:p>
                      <a:pPr algn="l" fontAlgn="base"/>
                      <a:r>
                        <a:rPr lang="en-GB" sz="1000" kern="1200" dirty="0">
                          <a:solidFill>
                            <a:schemeClr val="dk1"/>
                          </a:solidFill>
                          <a:effectLst/>
                          <a:latin typeface="Sassoon Joined ENG" panose="02000400000000000000" pitchFamily="2" charset="0"/>
                          <a:ea typeface="+mn-ea"/>
                          <a:cs typeface="+mn-cs"/>
                        </a:rPr>
                        <a:t>I can navigate my way around an iPad and operate several apps confidently.</a:t>
                      </a:r>
                    </a:p>
                    <a:p>
                      <a:pPr algn="l" fontAlgn="base"/>
                      <a:r>
                        <a:rPr lang="en-GB" sz="1000" kern="1200" dirty="0">
                          <a:solidFill>
                            <a:schemeClr val="dk1"/>
                          </a:solidFill>
                          <a:effectLst/>
                          <a:latin typeface="Sassoon Joined ENG" panose="02000400000000000000" pitchFamily="2" charset="0"/>
                          <a:ea typeface="+mn-ea"/>
                          <a:cs typeface="+mn-cs"/>
                        </a:rPr>
                        <a:t>I know the basic functions of an iPad (home button, lock button and volume buttons).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interact with simulation software.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Sassoon Joined ENG" panose="02000400000000000000" pitchFamily="2"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Focus SMART RULE: To know not to give out any information about themselves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algn="l" rtl="0" fontAlgn="base"/>
                      <a:r>
                        <a:rPr lang="en-GB" sz="1000" kern="1200" dirty="0">
                          <a:solidFill>
                            <a:schemeClr val="dk1"/>
                          </a:solidFill>
                          <a:effectLst/>
                          <a:latin typeface="Sassoon Joined ENG" panose="02000400000000000000" pitchFamily="2" charset="0"/>
                          <a:ea typeface="+mn-ea"/>
                          <a:cs typeface="+mn-cs"/>
                        </a:rPr>
                        <a:t>I can use a range of devices to record information in a range of formats (text, image, sound).</a:t>
                      </a:r>
                    </a:p>
                    <a:p>
                      <a:pPr algn="l" rtl="0" fontAlgn="base"/>
                      <a:r>
                        <a:rPr lang="en-GB" sz="1000" kern="1200" dirty="0">
                          <a:solidFill>
                            <a:schemeClr val="dk1"/>
                          </a:solidFill>
                          <a:effectLst/>
                          <a:latin typeface="Sassoon Joined ENG" panose="02000400000000000000" pitchFamily="2" charset="0"/>
                          <a:ea typeface="+mn-ea"/>
                          <a:cs typeface="+mn-cs"/>
                        </a:rPr>
                        <a:t>I can interact with multimedia software.</a:t>
                      </a:r>
                    </a:p>
                    <a:p>
                      <a:pPr algn="l" rtl="0" fontAlgn="base"/>
                      <a:r>
                        <a:rPr lang="en-GB" sz="1000" kern="1200" dirty="0">
                          <a:solidFill>
                            <a:schemeClr val="dk1"/>
                          </a:solidFill>
                          <a:effectLst/>
                          <a:latin typeface="Sassoon Joined ENG" panose="02000400000000000000" pitchFamily="2" charset="0"/>
                          <a:ea typeface="+mn-ea"/>
                          <a:cs typeface="+mn-cs"/>
                        </a:rPr>
                        <a:t>I know that digital devices can present information in a variety of ways.  </a:t>
                      </a:r>
                    </a:p>
                    <a:p>
                      <a:pPr algn="l" rtl="0" fontAlgn="base"/>
                      <a:endParaRPr lang="en-GB" sz="1000" kern="1200" dirty="0">
                        <a:solidFill>
                          <a:schemeClr val="dk1"/>
                        </a:solidFill>
                        <a:effectLst/>
                        <a:latin typeface="Sassoon Joined ENG" panose="020004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Focus SMART RULE: T</a:t>
                      </a:r>
                      <a:r>
                        <a:rPr lang="en-GB" sz="1000" kern="1200" noProof="0" dirty="0">
                          <a:solidFill>
                            <a:schemeClr val="dk1"/>
                          </a:solidFill>
                          <a:effectLst/>
                          <a:latin typeface="Sassoon Joined ENG" panose="02000400000000000000" pitchFamily="2" charset="0"/>
                          <a:ea typeface="+mn-ea"/>
                          <a:cs typeface="+mn-cs"/>
                        </a:rPr>
                        <a:t>o know that not everything they see on the internet is true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know that ICT may be used to communicate information electronically.</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can identify how technology is used to share information (Google Maps).</a:t>
                      </a:r>
                    </a:p>
                    <a:p>
                      <a:pPr algn="l">
                        <a:lnSpc>
                          <a:spcPct val="115000"/>
                        </a:lnSpc>
                        <a:spcAft>
                          <a:spcPts val="0"/>
                        </a:spcAft>
                      </a:pPr>
                      <a:endParaRPr lang="en-GB" sz="1000" kern="1200" dirty="0">
                        <a:solidFill>
                          <a:schemeClr val="dk1"/>
                        </a:solidFill>
                        <a:effectLst/>
                        <a:latin typeface="Sassoon Joined ENG" panose="02000400000000000000" pitchFamily="2"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Consolidate SMART RULES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know the difference between computer based and non-interactive activities (e.g. painting - changes can easily be made, text can be deleted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I know that information may be stored on a digital device.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Sassoon Joined ENG" panose="02000400000000000000" pitchFamily="2"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Consolidate SMART RULES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 </a:t>
                      </a:r>
                      <a:endParaRPr lang="en-US"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Objectives: </a:t>
                      </a:r>
                    </a:p>
                    <a:p>
                      <a:pPr algn="l" fontAlgn="base"/>
                      <a:r>
                        <a:rPr lang="en-GB" sz="1000" kern="1200" dirty="0">
                          <a:solidFill>
                            <a:schemeClr val="dk1"/>
                          </a:solidFill>
                          <a:effectLst/>
                          <a:latin typeface="Sassoon Joined ENG" panose="02000400000000000000" pitchFamily="2" charset="0"/>
                          <a:ea typeface="+mn-ea"/>
                          <a:cs typeface="+mn-cs"/>
                        </a:rPr>
                        <a:t>I can explore a website.</a:t>
                      </a:r>
                    </a:p>
                    <a:p>
                      <a:pPr algn="l" fontAlgn="base"/>
                      <a:r>
                        <a:rPr lang="en-GB" sz="1000" kern="1200" dirty="0">
                          <a:solidFill>
                            <a:schemeClr val="dk1"/>
                          </a:solidFill>
                          <a:effectLst/>
                          <a:latin typeface="Sassoon Joined ENG" panose="02000400000000000000" pitchFamily="2" charset="0"/>
                          <a:ea typeface="+mn-ea"/>
                          <a:cs typeface="+mn-cs"/>
                        </a:rPr>
                        <a:t>I can collect and sort information using ICT.</a:t>
                      </a:r>
                    </a:p>
                    <a:p>
                      <a:pPr algn="l" fontAlgn="base"/>
                      <a:r>
                        <a:rPr lang="en-GB" sz="1000" kern="1200" dirty="0">
                          <a:solidFill>
                            <a:schemeClr val="dk1"/>
                          </a:solidFill>
                          <a:effectLst/>
                          <a:latin typeface="Sassoon Joined ENG" panose="02000400000000000000" pitchFamily="2" charset="0"/>
                          <a:ea typeface="+mn-ea"/>
                          <a:cs typeface="+mn-cs"/>
                        </a:rPr>
                        <a:t>I can produce a simple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Sassoon Joined ENG" panose="02000400000000000000" pitchFamily="2"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Consolidate SMART RULES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70845">
                <a:tc vMerge="1">
                  <a:txBody>
                    <a:bodyPr/>
                    <a:lstStyle/>
                    <a:p>
                      <a:pPr algn="l" rtl="0" fontAlgn="base"/>
                      <a:endParaRPr lang="en-US" sz="1200" b="1" dirty="0">
                        <a:solidFill>
                          <a:schemeClr val="tx1"/>
                        </a:solidFill>
                        <a:latin typeface="Sassoon Joined ENG" panose="02000400000000000000"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Role playing the use of technology in Home Corner, toys with light and sound output, access to EYFS technology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Using iPads, exploring </a:t>
                      </a:r>
                      <a:r>
                        <a:rPr lang="en-GB" sz="1000" kern="1200" dirty="0" err="1">
                          <a:solidFill>
                            <a:schemeClr val="dk1"/>
                          </a:solidFill>
                          <a:effectLst/>
                          <a:latin typeface="Sassoon Joined ENG" panose="02000400000000000000" pitchFamily="2" charset="0"/>
                          <a:ea typeface="+mn-ea"/>
                          <a:cs typeface="+mn-cs"/>
                        </a:rPr>
                        <a:t>BeeBots</a:t>
                      </a:r>
                      <a:r>
                        <a:rPr lang="en-GB" sz="1000" kern="1200" dirty="0">
                          <a:solidFill>
                            <a:schemeClr val="dk1"/>
                          </a:solidFill>
                          <a:effectLst/>
                          <a:latin typeface="Sassoon Joined ENG" panose="02000400000000000000" pitchFamily="2" charset="0"/>
                          <a:ea typeface="+mn-ea"/>
                          <a:cs typeface="+mn-cs"/>
                        </a:rPr>
                        <a:t>, access to EYFS technology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Recording on iPads, using talking pegs, access to EYFS technology area, children send a video to parents on Tapestry</a:t>
                      </a:r>
                      <a:endParaRPr lang="en-GB" sz="1000" kern="1200" noProof="0" dirty="0">
                        <a:solidFill>
                          <a:schemeClr val="dk1"/>
                        </a:solidFill>
                        <a:effectLst/>
                        <a:latin typeface="Sassoon Joined ENG" panose="02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Using iPads, exploring Google Maps, researching facts online, access to EYFS technology area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Using iPads, access to EYFS technology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Sassoon Joined ENG" panose="02000400000000000000" pitchFamily="2" charset="0"/>
                          <a:ea typeface="+mn-ea"/>
                          <a:cs typeface="+mn-cs"/>
                        </a:rPr>
                        <a:t>Learning experiences will include: Using iPads, exploring Google Maps, researching facts online, access to EYFS technology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5865974"/>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242819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Understanding the World</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03038352"/>
              </p:ext>
            </p:extLst>
          </p:nvPr>
        </p:nvGraphicFramePr>
        <p:xfrm>
          <a:off x="133491" y="713307"/>
          <a:ext cx="11925018" cy="8102850"/>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3574">
                  <a:extLst>
                    <a:ext uri="{9D8B030D-6E8A-4147-A177-3AD203B41FA5}">
                      <a16:colId xmlns:a16="http://schemas.microsoft.com/office/drawing/2014/main" val="872926247"/>
                    </a:ext>
                  </a:extLst>
                </a:gridCol>
                <a:gridCol w="1703574">
                  <a:extLst>
                    <a:ext uri="{9D8B030D-6E8A-4147-A177-3AD203B41FA5}">
                      <a16:colId xmlns:a16="http://schemas.microsoft.com/office/drawing/2014/main" val="1315738151"/>
                    </a:ext>
                  </a:extLst>
                </a:gridCol>
                <a:gridCol w="1703574">
                  <a:extLst>
                    <a:ext uri="{9D8B030D-6E8A-4147-A177-3AD203B41FA5}">
                      <a16:colId xmlns:a16="http://schemas.microsoft.com/office/drawing/2014/main" val="2709165749"/>
                    </a:ext>
                  </a:extLst>
                </a:gridCol>
                <a:gridCol w="1703574">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383790">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22173">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620669">
                <a:tc rowSpan="3">
                  <a:txBody>
                    <a:bodyPr/>
                    <a:lstStyle/>
                    <a:p>
                      <a:pPr algn="ctr"/>
                      <a:r>
                        <a:rPr lang="en-US" sz="1100" b="1" dirty="0">
                          <a:solidFill>
                            <a:schemeClr val="tx1"/>
                          </a:solidFill>
                          <a:latin typeface="Sassoon Joined ENG" panose="02000400000000000000" pitchFamily="2" charset="0"/>
                          <a:cs typeface="Amatic SC" panose="00000500000000000000" pitchFamily="2" charset="-79"/>
                        </a:rPr>
                        <a:t>Past and Present</a:t>
                      </a:r>
                    </a:p>
                    <a:p>
                      <a:pPr algn="ctr"/>
                      <a:endParaRPr lang="en-US" sz="1100" b="1" dirty="0">
                        <a:solidFill>
                          <a:schemeClr val="tx1"/>
                        </a:solidFill>
                        <a:latin typeface="Sassoon Joined ENG" panose="02000400000000000000" pitchFamily="2" charset="0"/>
                        <a:cs typeface="Amatic SC" panose="00000500000000000000" pitchFamily="2" charset="-79"/>
                      </a:endParaRPr>
                    </a:p>
                    <a:p>
                      <a:pPr algn="ctr"/>
                      <a:r>
                        <a:rPr lang="en-US" sz="1100" b="1" dirty="0">
                          <a:solidFill>
                            <a:schemeClr val="tx1"/>
                          </a:solidFill>
                          <a:latin typeface="Sassoon Joined ENG" panose="02000400000000000000" pitchFamily="2" charset="0"/>
                          <a:cs typeface="Amatic SC" panose="00000500000000000000" pitchFamily="2" charset="-79"/>
                        </a:rPr>
                        <a:t>People, Culture and Communities</a:t>
                      </a:r>
                    </a:p>
                    <a:p>
                      <a:pPr algn="ctr"/>
                      <a:endParaRPr lang="en-US" sz="1100" b="1" dirty="0">
                        <a:solidFill>
                          <a:schemeClr val="tx1"/>
                        </a:solidFill>
                        <a:latin typeface="Sassoon Joined ENG" panose="02000400000000000000" pitchFamily="2" charset="0"/>
                        <a:cs typeface="Amatic SC" panose="00000500000000000000" pitchFamily="2" charset="-79"/>
                      </a:endParaRPr>
                    </a:p>
                    <a:p>
                      <a:pPr algn="ctr"/>
                      <a:r>
                        <a:rPr lang="en-US" sz="1100" b="1" dirty="0">
                          <a:solidFill>
                            <a:schemeClr val="tx1"/>
                          </a:solidFill>
                          <a:latin typeface="Sassoon Joined ENG" panose="02000400000000000000" pitchFamily="2" charset="0"/>
                          <a:cs typeface="Amatic SC" panose="00000500000000000000" pitchFamily="2" charset="-79"/>
                        </a:rPr>
                        <a:t>The Natural World</a:t>
                      </a:r>
                    </a:p>
                    <a:p>
                      <a:pPr algn="ctr"/>
                      <a:endParaRPr lang="en-US" sz="11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000" dirty="0">
                          <a:solidFill>
                            <a:schemeClr val="tx1"/>
                          </a:solidFill>
                          <a:latin typeface="Sassoon Joined ENG" panose="02000400000000000000" pitchFamily="2" charset="0"/>
                        </a:rPr>
                        <a:t>Understanding the world involves guiding children to </a:t>
                      </a:r>
                      <a:r>
                        <a:rPr lang="en-US" sz="1000" b="1" dirty="0">
                          <a:solidFill>
                            <a:schemeClr val="tx1"/>
                          </a:solidFill>
                          <a:latin typeface="Sassoon Joined ENG" panose="02000400000000000000" pitchFamily="2" charset="0"/>
                        </a:rPr>
                        <a:t>make sense of their physical world and their community</a:t>
                      </a:r>
                      <a:r>
                        <a:rPr lang="en-US" sz="1000" dirty="0">
                          <a:solidFill>
                            <a:schemeClr val="tx1"/>
                          </a:solidFill>
                          <a:latin typeface="Sassoon Joined ENG" panose="02000400000000000000" pitchFamily="2" charset="0"/>
                        </a:rPr>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10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4079775">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Learning Objectives:</a:t>
                      </a:r>
                    </a:p>
                    <a:p>
                      <a:pPr marL="0" lv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describe people who are familiar to me.</a:t>
                      </a:r>
                    </a:p>
                    <a:p>
                      <a:pPr marL="0" lv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show interest in the lives of other people who are familiar to me.</a:t>
                      </a:r>
                    </a:p>
                    <a:p>
                      <a:pPr marL="0" lv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talk about what I do with my family and places I have been with my family.</a:t>
                      </a:r>
                    </a:p>
                    <a:p>
                      <a:pPr marL="0" lv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draw similarities and make comparisons between other families.</a:t>
                      </a:r>
                    </a:p>
                    <a:p>
                      <a:pPr marL="0" lv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show an interest in different occupations and ways of life.</a:t>
                      </a:r>
                    </a:p>
                    <a:p>
                      <a:pPr marL="0" lv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ask questions about aspects of my familiar world such as the place where I live or the natural world.</a:t>
                      </a:r>
                    </a:p>
                    <a:p>
                      <a:pPr marL="0" lv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comment on familiar situations in the past.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mar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talk about significant events in my own experience.</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talk about why things happen.</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recognise and describe special times or events for family or friends.</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recognise that people have different beliefs and celebrate special times in different ways.</a:t>
                      </a:r>
                    </a:p>
                    <a:p>
                      <a:pPr marL="0" lvl="0" indent="0" algn="l">
                        <a:spcBef>
                          <a:spcPts val="0"/>
                        </a:spcBef>
                        <a:spcAft>
                          <a:spcPts val="0"/>
                        </a:spcAft>
                        <a:buFont typeface="Courier New" panose="02070309020205020404" pitchFamily="49" charset="0"/>
                        <a:buNone/>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mar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recognise that people have different beliefs.</a:t>
                      </a:r>
                    </a:p>
                    <a:p>
                      <a:pPr mar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talk about the lives of people around us.</a:t>
                      </a:r>
                    </a:p>
                    <a:p>
                      <a:pPr mar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talk about experiences at different points in the year.</a:t>
                      </a:r>
                    </a:p>
                    <a:p>
                      <a:pPr mar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discuss the changing seasons.</a:t>
                      </a:r>
                    </a:p>
                    <a:p>
                      <a:pPr mar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know there are different countries in the world .</a:t>
                      </a:r>
                    </a:p>
                    <a:p>
                      <a:pPr marL="0" indent="0" algn="l">
                        <a:spcBef>
                          <a:spcPts val="0"/>
                        </a:spcBef>
                        <a:spcAft>
                          <a:spcPts val="0"/>
                        </a:spcAft>
                        <a:buFont typeface="Courier New" panose="02070309020205020404" pitchFamily="49" charset="0"/>
                        <a:buNone/>
                      </a:pPr>
                      <a:r>
                        <a:rPr lang="en-US" sz="1000" kern="1200" dirty="0">
                          <a:solidFill>
                            <a:schemeClr val="dk1"/>
                          </a:solidFill>
                          <a:effectLst/>
                          <a:latin typeface="Sassoon Joined ENG" panose="02000400000000000000" pitchFamily="2" charset="0"/>
                          <a:ea typeface="+mn-ea"/>
                          <a:cs typeface="+mn-cs"/>
                        </a:rPr>
                        <a:t>I can understand the purpose of a map.</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draw a simple map.</a:t>
                      </a:r>
                    </a:p>
                    <a:p>
                      <a:pPr marL="0" indent="0" algn="l">
                        <a:spcBef>
                          <a:spcPts val="0"/>
                        </a:spcBef>
                        <a:spcAft>
                          <a:spcPts val="0"/>
                        </a:spcAft>
                        <a:buFont typeface="Courier New" panose="02070309020205020404" pitchFamily="49" charset="0"/>
                        <a:buNone/>
                      </a:pPr>
                      <a:endParaRPr lang="en-US"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mar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describe special events.</a:t>
                      </a:r>
                    </a:p>
                    <a:p>
                      <a:pPr marL="0" indent="0" algn="l">
                        <a:spcBef>
                          <a:spcPts val="0"/>
                        </a:spcBef>
                        <a:spcAft>
                          <a:spcPts val="0"/>
                        </a:spcAft>
                        <a:buFont typeface="Courier New" panose="02070309020205020404" pitchFamily="49" charset="0"/>
                        <a:buNone/>
                      </a:pPr>
                      <a:r>
                        <a:rPr lang="en-GB" sz="1000" kern="1200" dirty="0">
                          <a:solidFill>
                            <a:schemeClr val="dk1"/>
                          </a:solidFill>
                          <a:effectLst/>
                          <a:latin typeface="Sassoon Joined ENG" panose="02000400000000000000" pitchFamily="2" charset="0"/>
                          <a:ea typeface="+mn-ea"/>
                          <a:cs typeface="+mn-cs"/>
                        </a:rPr>
                        <a:t>I can understand the key features of the life cycle of an insect.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show care and concern for living things in the environment.</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start to develop an understanding of growth, decay and changes over time.</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talk about some of the things I have observed such as plants, animals, natural and found objects. </a:t>
                      </a: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tell you what a plant needs to grow.</a:t>
                      </a:r>
                      <a:endParaRPr lang="en-US" sz="1000" kern="1200" dirty="0">
                        <a:solidFill>
                          <a:schemeClr val="dk1"/>
                        </a:solidFill>
                        <a:effectLst/>
                        <a:latin typeface="Sassoon Joined ENG" panose="02000400000000000000" pitchFamily="2" charset="0"/>
                        <a:ea typeface="+mn-ea"/>
                        <a:cs typeface="+mn-cs"/>
                      </a:endParaRPr>
                    </a:p>
                    <a:p>
                      <a:pPr algn="l">
                        <a:spcBef>
                          <a:spcPts val="0"/>
                        </a:spcBef>
                        <a:spcAft>
                          <a:spcPts val="0"/>
                        </a:spcAft>
                      </a:pPr>
                      <a:r>
                        <a:rPr lang="en-GB" sz="1000" kern="1200" dirty="0">
                          <a:solidFill>
                            <a:schemeClr val="dk1"/>
                          </a:solidFill>
                          <a:effectLst/>
                          <a:latin typeface="Sassoon Joined ENG" panose="02000400000000000000" pitchFamily="2" charset="0"/>
                          <a:ea typeface="+mn-ea"/>
                          <a:cs typeface="+mn-cs"/>
                        </a:rPr>
                        <a:t>I can e</a:t>
                      </a:r>
                      <a:r>
                        <a:rPr lang="en-US" sz="1000" kern="1200" dirty="0" err="1">
                          <a:solidFill>
                            <a:schemeClr val="dk1"/>
                          </a:solidFill>
                          <a:effectLst/>
                          <a:latin typeface="Sassoon Joined ENG" panose="02000400000000000000" pitchFamily="2" charset="0"/>
                          <a:ea typeface="+mn-ea"/>
                          <a:cs typeface="+mn-cs"/>
                        </a:rPr>
                        <a:t>xplore</a:t>
                      </a:r>
                      <a:r>
                        <a:rPr lang="en-US" sz="1000" kern="1200" dirty="0">
                          <a:solidFill>
                            <a:schemeClr val="dk1"/>
                          </a:solidFill>
                          <a:effectLst/>
                          <a:latin typeface="Sassoon Joined ENG" panose="02000400000000000000" pitchFamily="2" charset="0"/>
                          <a:ea typeface="+mn-ea"/>
                          <a:cs typeface="+mn-cs"/>
                        </a:rPr>
                        <a:t> the natural world, making observations and drawing pictures of animals and plants. (ELG)</a:t>
                      </a:r>
                    </a:p>
                    <a:p>
                      <a:pPr algn="l">
                        <a:spcBef>
                          <a:spcPts val="0"/>
                        </a:spcBef>
                        <a:spcAft>
                          <a:spcPts val="0"/>
                        </a:spcAft>
                      </a:pPr>
                      <a:r>
                        <a:rPr lang="en-US" sz="1000" kern="1200" dirty="0">
                          <a:solidFill>
                            <a:schemeClr val="dk1"/>
                          </a:solidFill>
                          <a:effectLst/>
                          <a:latin typeface="Sassoon Joined ENG" panose="02000400000000000000" pitchFamily="2" charset="0"/>
                          <a:ea typeface="+mn-ea"/>
                          <a:cs typeface="+mn-cs"/>
                        </a:rPr>
                        <a:t>I know some similarities and differences between the natural world and contrasting environments, drawing on my experiences and what has been read in class. (ELG)</a:t>
                      </a:r>
                    </a:p>
                    <a:p>
                      <a:pPr algn="l">
                        <a:spcBef>
                          <a:spcPts val="0"/>
                        </a:spcBef>
                        <a:spcAft>
                          <a:spcPts val="0"/>
                        </a:spcAft>
                      </a:pPr>
                      <a:r>
                        <a:rPr lang="en-US" sz="1000" kern="1200" dirty="0">
                          <a:solidFill>
                            <a:schemeClr val="dk1"/>
                          </a:solidFill>
                          <a:effectLst/>
                          <a:latin typeface="Sassoon Joined ENG" panose="02000400000000000000" pitchFamily="2" charset="0"/>
                          <a:ea typeface="+mn-ea"/>
                          <a:cs typeface="+mn-cs"/>
                        </a:rPr>
                        <a:t>I can talk about the lives of the people around me and their roles in society. (ELG)</a:t>
                      </a:r>
                    </a:p>
                    <a:p>
                      <a:pPr algn="l">
                        <a:spcBef>
                          <a:spcPts val="0"/>
                        </a:spcBef>
                        <a:spcAft>
                          <a:spcPts val="0"/>
                        </a:spcAft>
                      </a:pPr>
                      <a:r>
                        <a:rPr lang="en-US" sz="1000" kern="1200" dirty="0">
                          <a:solidFill>
                            <a:schemeClr val="dk1"/>
                          </a:solidFill>
                          <a:effectLst/>
                          <a:latin typeface="Sassoon Joined ENG" panose="02000400000000000000" pitchFamily="2" charset="0"/>
                          <a:ea typeface="+mn-ea"/>
                          <a:cs typeface="+mn-cs"/>
                        </a:rPr>
                        <a:t>I can describe my immediate environment using knowledge from observation, discussion, stories, non-fiction texts and maps. (ELG)</a:t>
                      </a:r>
                    </a:p>
                    <a:p>
                      <a:pPr algn="l">
                        <a:spcBef>
                          <a:spcPts val="0"/>
                        </a:spcBef>
                        <a:spcAft>
                          <a:spcPts val="0"/>
                        </a:spcAft>
                      </a:pPr>
                      <a:r>
                        <a:rPr lang="en-US" sz="1000" kern="1200" dirty="0">
                          <a:solidFill>
                            <a:schemeClr val="dk1"/>
                          </a:solidFill>
                          <a:effectLst/>
                          <a:latin typeface="Sassoon Joined ENG" panose="02000400000000000000" pitchFamily="2" charset="0"/>
                          <a:ea typeface="+mn-ea"/>
                          <a:cs typeface="+mn-cs"/>
                        </a:rPr>
                        <a:t>I know some similarities and differences between different religious and cultural communities in our country, drawing on my experiences and what has been read in class.  (ELG)</a:t>
                      </a:r>
                    </a:p>
                    <a:p>
                      <a:pPr algn="l">
                        <a:spcBef>
                          <a:spcPts val="0"/>
                        </a:spcBef>
                        <a:spcAft>
                          <a:spcPts val="0"/>
                        </a:spcAft>
                      </a:pPr>
                      <a:r>
                        <a:rPr lang="en-US" sz="1000" kern="1200" dirty="0">
                          <a:solidFill>
                            <a:schemeClr val="dk1"/>
                          </a:solidFill>
                          <a:effectLst/>
                          <a:latin typeface="Sassoon Joined ENG" panose="02000400000000000000" pitchFamily="2" charset="0"/>
                          <a:ea typeface="+mn-ea"/>
                          <a:cs typeface="+mn-cs"/>
                        </a:rPr>
                        <a:t>I can explain some similarities and differences between life in our country and life in other countries, drawing on knowledge from stories, non-fiction texts and maps. (ELG)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Learning Objectives:</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talk about the properties of materials.</a:t>
                      </a: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compare and contrast past and present.</a:t>
                      </a:r>
                      <a:endParaRPr lang="en-US" sz="1000" kern="1200" dirty="0">
                        <a:solidFill>
                          <a:schemeClr val="dk1"/>
                        </a:solidFill>
                        <a:effectLst/>
                        <a:latin typeface="Sassoon Joined ENG" panose="02000400000000000000" pitchFamily="2"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draw information from a simple map.</a:t>
                      </a: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I can talk about ways in which I can look after the environment.</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000" kern="1200" dirty="0">
                          <a:solidFill>
                            <a:schemeClr val="dk1"/>
                          </a:solidFill>
                          <a:effectLst/>
                          <a:latin typeface="Sassoon Joined ENG" panose="02000400000000000000" pitchFamily="2" charset="0"/>
                          <a:ea typeface="+mn-ea"/>
                          <a:cs typeface="+mn-cs"/>
                        </a:rPr>
                        <a:t>I understand some important processes and changes in the natural world around me, including the seasons and changing states of matter. (ELG)</a:t>
                      </a:r>
                      <a:endParaRPr lang="en-GB" sz="1000" kern="1200" dirty="0">
                        <a:solidFill>
                          <a:schemeClr val="dk1"/>
                        </a:solidFill>
                        <a:effectLst/>
                        <a:latin typeface="Sassoon Joined ENG" panose="020004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000" kern="1200" dirty="0">
                          <a:solidFill>
                            <a:schemeClr val="dk1"/>
                          </a:solidFill>
                          <a:effectLst/>
                          <a:latin typeface="Sassoon Joined ENG" panose="02000400000000000000" pitchFamily="2" charset="0"/>
                          <a:ea typeface="+mn-ea"/>
                          <a:cs typeface="+mn-cs"/>
                        </a:rPr>
                        <a:t>I know some similarities and differences between things in the past and now, drawing on my experiences and what has been read in class. (ELG)</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000" kern="1200" dirty="0">
                          <a:solidFill>
                            <a:schemeClr val="dk1"/>
                          </a:solidFill>
                          <a:effectLst/>
                          <a:latin typeface="Sassoon Joined ENG" panose="02000400000000000000" pitchFamily="2" charset="0"/>
                          <a:ea typeface="+mn-ea"/>
                          <a:cs typeface="+mn-cs"/>
                        </a:rPr>
                        <a:t>I understand the past through settings, characters and events encountered in books read in class and storytelling. (ELG)</a:t>
                      </a: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696339">
                <a:tc vMerge="1">
                  <a:txBody>
                    <a:bodyPr/>
                    <a:lstStyle/>
                    <a:p>
                      <a:pPr algn="ctr"/>
                      <a:endParaRPr lang="en-US" sz="11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Learning experiences will include: Sharing and discussing photos of their families, naming who they can see and of what relation they are to them, role play opportunities (home corner, fire station, doctors), visits from professionals, Create class calendar for each month to recall experiences</a:t>
                      </a:r>
                    </a:p>
                    <a:p>
                      <a:pPr marL="0" lvl="0" indent="0" algn="l">
                        <a:buFont typeface="Courier New" panose="02070309020205020404" pitchFamily="49" charset="0"/>
                        <a:buNone/>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Learning experiences will include: Visits to the woodland, small world play, role play opportunities, celebrate key festivals and events, add to class calendar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1000" kern="1200" dirty="0">
                          <a:solidFill>
                            <a:schemeClr val="dk1"/>
                          </a:solidFill>
                          <a:effectLst/>
                          <a:latin typeface="Sassoon Joined ENG" panose="02000400000000000000" pitchFamily="2" charset="0"/>
                          <a:ea typeface="+mn-ea"/>
                          <a:cs typeface="+mn-cs"/>
                        </a:rPr>
                        <a:t>Learning experiences will include: The use of images, video clips, shared texts and other resources to share key events from Space exploration, c</a:t>
                      </a:r>
                      <a:r>
                        <a:rPr lang="en-GB" sz="1000" kern="1200" dirty="0" err="1">
                          <a:solidFill>
                            <a:schemeClr val="dk1"/>
                          </a:solidFill>
                          <a:effectLst/>
                          <a:latin typeface="Sassoon Joined ENG" panose="02000400000000000000" pitchFamily="2" charset="0"/>
                          <a:ea typeface="+mn-ea"/>
                          <a:cs typeface="+mn-cs"/>
                        </a:rPr>
                        <a:t>elebrate</a:t>
                      </a:r>
                      <a:r>
                        <a:rPr lang="en-GB" sz="1000" kern="1200" dirty="0">
                          <a:solidFill>
                            <a:schemeClr val="dk1"/>
                          </a:solidFill>
                          <a:effectLst/>
                          <a:latin typeface="Sassoon Joined ENG" panose="02000400000000000000" pitchFamily="2" charset="0"/>
                          <a:ea typeface="+mn-ea"/>
                          <a:cs typeface="+mn-cs"/>
                        </a:rPr>
                        <a:t> Chinese New year, Ice experiments, explore Google Earth, continue to add to class calendar</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1000" kern="1200" dirty="0">
                        <a:solidFill>
                          <a:schemeClr val="dk1"/>
                        </a:solidFill>
                        <a:effectLst/>
                        <a:latin typeface="Sassoon Joined ENG" panose="02000400000000000000" pitchFamily="2" charset="0"/>
                        <a:ea typeface="+mn-ea"/>
                        <a:cs typeface="+mn-cs"/>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1000" kern="1200" dirty="0">
                        <a:solidFill>
                          <a:schemeClr val="dk1"/>
                        </a:solidFill>
                        <a:effectLst/>
                        <a:latin typeface="Sassoon Joined ENG" panose="02000400000000000000" pitchFamily="2" charset="0"/>
                        <a:ea typeface="+mn-ea"/>
                        <a:cs typeface="+mn-cs"/>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000" kern="1200" dirty="0">
                          <a:solidFill>
                            <a:schemeClr val="dk1"/>
                          </a:solidFill>
                          <a:effectLst/>
                          <a:latin typeface="Sassoon Joined ENG" panose="02000400000000000000" pitchFamily="2" charset="0"/>
                          <a:ea typeface="+mn-ea"/>
                          <a:cs typeface="+mn-cs"/>
                        </a:rPr>
                        <a:t>Learning experiences will include: Classroom minibeast ‘pet’ (stick insects, caterpillars, ants, snail), visits to the woodland area, trip to National History Museum, c</a:t>
                      </a:r>
                      <a:r>
                        <a:rPr lang="en-GB" sz="1000" kern="1200" dirty="0" err="1">
                          <a:solidFill>
                            <a:schemeClr val="dk1"/>
                          </a:solidFill>
                          <a:effectLst/>
                          <a:latin typeface="Sassoon Joined ENG" panose="02000400000000000000" pitchFamily="2" charset="0"/>
                          <a:ea typeface="+mn-ea"/>
                          <a:cs typeface="+mn-cs"/>
                        </a:rPr>
                        <a:t>elebrate</a:t>
                      </a:r>
                      <a:r>
                        <a:rPr lang="en-GB" sz="1000" kern="1200" dirty="0">
                          <a:solidFill>
                            <a:schemeClr val="dk1"/>
                          </a:solidFill>
                          <a:effectLst/>
                          <a:latin typeface="Sassoon Joined ENG" panose="02000400000000000000" pitchFamily="2" charset="0"/>
                          <a:ea typeface="+mn-ea"/>
                          <a:cs typeface="+mn-cs"/>
                        </a:rPr>
                        <a:t> Easter, continue to add to class calendar</a:t>
                      </a: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Sassoon Joined ENG" panose="02000400000000000000" pitchFamily="2" charset="0"/>
                          <a:ea typeface="+mn-ea"/>
                          <a:cs typeface="+mn-cs"/>
                        </a:rPr>
                        <a:t>Learning experiences will include: Drawing </a:t>
                      </a:r>
                      <a:r>
                        <a:rPr lang="en-GB" sz="1000" kern="1200" dirty="0">
                          <a:solidFill>
                            <a:schemeClr val="dk1"/>
                          </a:solidFill>
                          <a:effectLst/>
                          <a:latin typeface="Sassoon Joined ENG" panose="02000400000000000000" pitchFamily="2" charset="0"/>
                          <a:ea typeface="+mn-ea"/>
                          <a:cs typeface="+mn-cs"/>
                        </a:rPr>
                        <a:t>maps of our journey to school, using Google Earth to explore features of local environment, </a:t>
                      </a:r>
                      <a:r>
                        <a:rPr lang="en-US" sz="1000" kern="1200" dirty="0">
                          <a:solidFill>
                            <a:schemeClr val="dk1"/>
                          </a:solidFill>
                          <a:effectLst/>
                          <a:latin typeface="Sassoon Joined ENG" panose="02000400000000000000" pitchFamily="2" charset="0"/>
                          <a:ea typeface="+mn-ea"/>
                          <a:cs typeface="+mn-cs"/>
                        </a:rPr>
                        <a:t>sharing non-fiction texts that offer insight into contrasting environments, g</a:t>
                      </a:r>
                      <a:r>
                        <a:rPr lang="en-GB" sz="1000" kern="1200" dirty="0">
                          <a:solidFill>
                            <a:schemeClr val="dk1"/>
                          </a:solidFill>
                          <a:effectLst/>
                          <a:latin typeface="Sassoon Joined ENG" panose="02000400000000000000" pitchFamily="2" charset="0"/>
                          <a:ea typeface="+mn-ea"/>
                          <a:cs typeface="+mn-cs"/>
                        </a:rPr>
                        <a:t>rowing vegetables (tomatoes, beans, potatoes)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1000" kern="1200" dirty="0">
                          <a:solidFill>
                            <a:schemeClr val="dk1"/>
                          </a:solidFill>
                          <a:effectLst/>
                          <a:latin typeface="Sassoon Joined ENG" panose="02000400000000000000" pitchFamily="2" charset="0"/>
                          <a:ea typeface="+mn-ea"/>
                          <a:cs typeface="+mn-cs"/>
                        </a:rPr>
                        <a:t>Learning experiences will include: </a:t>
                      </a:r>
                      <a:r>
                        <a:rPr lang="en-US" sz="1000" kern="1200" dirty="0">
                          <a:solidFill>
                            <a:schemeClr val="dk1"/>
                          </a:solidFill>
                          <a:effectLst/>
                          <a:latin typeface="Sassoon Joined ENG" panose="02000400000000000000" pitchFamily="2" charset="0"/>
                          <a:ea typeface="+mn-ea"/>
                          <a:cs typeface="+mn-cs"/>
                        </a:rPr>
                        <a:t>Exploring sinking/floating boat building, exploring metallic / non-metallic objects, parents to share childhood experiences, exploring and comparing old objects and new</a:t>
                      </a:r>
                    </a:p>
                    <a:p>
                      <a:pPr marL="0" marR="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endParaRPr lang="en-GB" sz="1000" kern="1200" dirty="0">
                        <a:solidFill>
                          <a:schemeClr val="dk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470748232"/>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342255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Switched-On Science</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87734776"/>
              </p:ext>
            </p:extLst>
          </p:nvPr>
        </p:nvGraphicFramePr>
        <p:xfrm>
          <a:off x="133491" y="786459"/>
          <a:ext cx="11921658" cy="5852522"/>
        </p:xfrm>
        <a:graphic>
          <a:graphicData uri="http://schemas.openxmlformats.org/drawingml/2006/table">
            <a:tbl>
              <a:tblPr firstRow="1" bandRow="1">
                <a:tableStyleId>{5C22544A-7EE6-4342-B048-85BDC9FD1C3A}</a:tableStyleId>
              </a:tblPr>
              <a:tblGrid>
                <a:gridCol w="1703094">
                  <a:extLst>
                    <a:ext uri="{9D8B030D-6E8A-4147-A177-3AD203B41FA5}">
                      <a16:colId xmlns:a16="http://schemas.microsoft.com/office/drawing/2014/main" val="385991600"/>
                    </a:ext>
                  </a:extLst>
                </a:gridCol>
                <a:gridCol w="1703094">
                  <a:extLst>
                    <a:ext uri="{9D8B030D-6E8A-4147-A177-3AD203B41FA5}">
                      <a16:colId xmlns:a16="http://schemas.microsoft.com/office/drawing/2014/main" val="2865123548"/>
                    </a:ext>
                  </a:extLst>
                </a:gridCol>
                <a:gridCol w="1703094">
                  <a:extLst>
                    <a:ext uri="{9D8B030D-6E8A-4147-A177-3AD203B41FA5}">
                      <a16:colId xmlns:a16="http://schemas.microsoft.com/office/drawing/2014/main" val="872926247"/>
                    </a:ext>
                  </a:extLst>
                </a:gridCol>
                <a:gridCol w="1703094">
                  <a:extLst>
                    <a:ext uri="{9D8B030D-6E8A-4147-A177-3AD203B41FA5}">
                      <a16:colId xmlns:a16="http://schemas.microsoft.com/office/drawing/2014/main" val="1315738151"/>
                    </a:ext>
                  </a:extLst>
                </a:gridCol>
                <a:gridCol w="1703094">
                  <a:extLst>
                    <a:ext uri="{9D8B030D-6E8A-4147-A177-3AD203B41FA5}">
                      <a16:colId xmlns:a16="http://schemas.microsoft.com/office/drawing/2014/main" val="2709165749"/>
                    </a:ext>
                  </a:extLst>
                </a:gridCol>
                <a:gridCol w="1703094">
                  <a:extLst>
                    <a:ext uri="{9D8B030D-6E8A-4147-A177-3AD203B41FA5}">
                      <a16:colId xmlns:a16="http://schemas.microsoft.com/office/drawing/2014/main" val="2335150482"/>
                    </a:ext>
                  </a:extLst>
                </a:gridCol>
                <a:gridCol w="1703094">
                  <a:extLst>
                    <a:ext uri="{9D8B030D-6E8A-4147-A177-3AD203B41FA5}">
                      <a16:colId xmlns:a16="http://schemas.microsoft.com/office/drawing/2014/main" val="4046203905"/>
                    </a:ext>
                  </a:extLst>
                </a:gridCol>
              </a:tblGrid>
              <a:tr h="559655">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761450">
                <a:tc>
                  <a:txBody>
                    <a:bodyPr/>
                    <a:lstStyle/>
                    <a:p>
                      <a:pPr algn="ctr"/>
                      <a:r>
                        <a:rPr lang="en-US" sz="1800" b="1" dirty="0">
                          <a:latin typeface="Sassoon Joined ENG" panose="02000400000000000000" pitchFamily="2" charset="0"/>
                          <a:cs typeface="Amatic SC" panose="00000500000000000000" pitchFamily="2" charset="-79"/>
                        </a:rPr>
                        <a:t>Topic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Superhero Materials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err="1">
                          <a:solidFill>
                            <a:schemeClr val="tx1"/>
                          </a:solidFill>
                          <a:latin typeface="Sassoon Joined ENG" panose="02000400000000000000" pitchFamily="2" charset="0"/>
                          <a:cs typeface="Amatic SC" panose="00000500000000000000" pitchFamily="2" charset="-79"/>
                        </a:rPr>
                        <a:t>Zarg’s</a:t>
                      </a:r>
                      <a:r>
                        <a:rPr lang="en-US" sz="1600" b="1" dirty="0">
                          <a:solidFill>
                            <a:schemeClr val="tx1"/>
                          </a:solidFill>
                          <a:latin typeface="Sassoon Joined ENG" panose="02000400000000000000" pitchFamily="2" charset="0"/>
                          <a:cs typeface="Amatic SC" panose="00000500000000000000" pitchFamily="2" charset="-79"/>
                        </a:rPr>
                        <a:t> World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Dinosaurs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of the Seasons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Biscuit Bears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531417">
                <a:tc>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Children develop their ability to work scientifically as they are supported to sort and group materials, carry out simple tests and talk about their findings. They begin to identify everyday materials and describe their physical properties. They start to distinguish between an object and the material from which it is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Children will become familiar with, and be able to name, a growing number of native plants and animals. They will also begin to use simple secondary sources to discover more about British woodlands.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Seeing the world through </a:t>
                      </a:r>
                      <a:r>
                        <a:rPr lang="en-GB" sz="1200" dirty="0" err="1">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Zarg’s</a:t>
                      </a:r>
                      <a:r>
                        <a:rPr lang="en-GB" sz="12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 eyes will help children to observe carefully, using all of their senses. Learning about his distant planet will help them to understand that there are many other planets in our own Solar System and beyond. The notion of aliens</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will help them to understand that there are some things that scientists currently do not know.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Children will develop their understanding of grouping dinosaurs according to criteria such as teeth, claws, spikes and wings. They will also develop their ability to find out information about</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dinosaurs, including their habitat, camouflage and ideas about how they became extinct. They will learn that we know dinosaurs existed because people have found their remains as fossils, bones</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and fossilised dinosaur poos (coprolites), thus introducing children to early ideas of</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evidence as well as specific types of scientists, such as palaeontologists.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rPr>
                        <a:t>This unit helps children develop an understanding of how the changing seasons have an impact on when food is at its best and cheapest to buy because it is in season. It will also help them to begin</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rPr>
                        <a:t>to understand the importance of a healthy and varied diet to human health. They learn how food is grown and prepared and its importance to our survival.</a:t>
                      </a:r>
                      <a:endParaRPr lang="en-US" sz="1200" dirty="0">
                        <a:solidFill>
                          <a:schemeClr val="tx1"/>
                        </a:solidFill>
                        <a:latin typeface="Sassoon Joined ENG" panose="02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Children develop their ability to sort objects according to their own and other criteria. They learn how mixing materials (ingredients) and heating them can change a mixture. They identify cause and effect, and explore the forces that can change the shape of dough (e.g. push, pull, twist and stretch) and carry out simple tests.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59374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Life to the full</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496353311"/>
              </p:ext>
            </p:extLst>
          </p:nvPr>
        </p:nvGraphicFramePr>
        <p:xfrm>
          <a:off x="115437" y="856860"/>
          <a:ext cx="11961126" cy="5978873"/>
        </p:xfrm>
        <a:graphic>
          <a:graphicData uri="http://schemas.openxmlformats.org/drawingml/2006/table">
            <a:tbl>
              <a:tblPr firstRow="1" bandRow="1">
                <a:tableStyleId>{5C22544A-7EE6-4342-B048-85BDC9FD1C3A}</a:tableStyleId>
              </a:tblPr>
              <a:tblGrid>
                <a:gridCol w="945719">
                  <a:extLst>
                    <a:ext uri="{9D8B030D-6E8A-4147-A177-3AD203B41FA5}">
                      <a16:colId xmlns:a16="http://schemas.microsoft.com/office/drawing/2014/main" val="2865123548"/>
                    </a:ext>
                  </a:extLst>
                </a:gridCol>
                <a:gridCol w="3179599">
                  <a:extLst>
                    <a:ext uri="{9D8B030D-6E8A-4147-A177-3AD203B41FA5}">
                      <a16:colId xmlns:a16="http://schemas.microsoft.com/office/drawing/2014/main" val="1635160905"/>
                    </a:ext>
                  </a:extLst>
                </a:gridCol>
                <a:gridCol w="963423">
                  <a:extLst>
                    <a:ext uri="{9D8B030D-6E8A-4147-A177-3AD203B41FA5}">
                      <a16:colId xmlns:a16="http://schemas.microsoft.com/office/drawing/2014/main" val="1315738151"/>
                    </a:ext>
                  </a:extLst>
                </a:gridCol>
                <a:gridCol w="2954481">
                  <a:extLst>
                    <a:ext uri="{9D8B030D-6E8A-4147-A177-3AD203B41FA5}">
                      <a16:colId xmlns:a16="http://schemas.microsoft.com/office/drawing/2014/main" val="2709165749"/>
                    </a:ext>
                  </a:extLst>
                </a:gridCol>
                <a:gridCol w="928897">
                  <a:extLst>
                    <a:ext uri="{9D8B030D-6E8A-4147-A177-3AD203B41FA5}">
                      <a16:colId xmlns:a16="http://schemas.microsoft.com/office/drawing/2014/main" val="2335150482"/>
                    </a:ext>
                  </a:extLst>
                </a:gridCol>
                <a:gridCol w="2989007">
                  <a:extLst>
                    <a:ext uri="{9D8B030D-6E8A-4147-A177-3AD203B41FA5}">
                      <a16:colId xmlns:a16="http://schemas.microsoft.com/office/drawing/2014/main" val="4046203905"/>
                    </a:ext>
                  </a:extLst>
                </a:gridCol>
              </a:tblGrid>
              <a:tr h="393423">
                <a:tc gridSpan="2">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64810">
                <a:tc gridSpan="2">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Module 2: Created to love 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Module 3: Created and Loved by God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Module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61498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Sassoon Joined ENG" panose="02000400000000000000" pitchFamily="2" charset="0"/>
                          <a:ea typeface="+mn-ea"/>
                          <a:cs typeface="+mn-cs"/>
                        </a:rPr>
                        <a:t>Unit 1: Religious Understanding</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Sassoon Joined ENG" panose="02000400000000000000" pitchFamily="2" charset="0"/>
                          <a:ea typeface="+mn-ea"/>
                          <a:cs typeface="+mn-cs"/>
                        </a:rPr>
                        <a:t>Unit 2: Personal Relationships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Sassoon Joined ENG" panose="02000400000000000000" pitchFamily="2" charset="0"/>
                          <a:ea typeface="+mn-ea"/>
                          <a:cs typeface="+mn-cs"/>
                        </a:rPr>
                        <a:t>Unit 3: Keeping Safe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rPr>
                        <a:t>Unit 4: Keeping safe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r>
                        <a:rPr lang="en-GB" sz="1000" b="0" i="0" kern="1200" dirty="0">
                          <a:solidFill>
                            <a:schemeClr val="dk1"/>
                          </a:solidFill>
                          <a:effectLst/>
                          <a:latin typeface="Sassoon Joined ENG" panose="02000400000000000000" pitchFamily="2" charset="0"/>
                          <a:ea typeface="+mn-ea"/>
                          <a:cs typeface="+mn-cs"/>
                        </a:rPr>
                        <a:t>The two part session in Unit 1 – Religious Understanding firstly helps children to understand why the Bible is so special to Christians, and secondly helps children to act out the Gospel account of Jesus washing His disciples’ feet, showing that He loves us and is a role model for us to copy in loving one another.</a:t>
                      </a:r>
                    </a:p>
                    <a:p>
                      <a:endParaRPr lang="en-GB" sz="1000" b="0" i="0" kern="1200" dirty="0">
                        <a:solidFill>
                          <a:schemeClr val="dk1"/>
                        </a:solidFill>
                        <a:effectLst/>
                        <a:latin typeface="Sassoon Joined ENG" panose="02000400000000000000" pitchFamily="2" charset="0"/>
                        <a:ea typeface="+mn-ea"/>
                        <a:cs typeface="+mn-cs"/>
                      </a:endParaRPr>
                    </a:p>
                    <a:p>
                      <a:r>
                        <a:rPr lang="en-GB" sz="1000" b="0" i="0" kern="1200" dirty="0">
                          <a:solidFill>
                            <a:schemeClr val="dk1"/>
                          </a:solidFill>
                          <a:effectLst/>
                          <a:latin typeface="Sassoon Joined ENG" panose="02000400000000000000" pitchFamily="2" charset="0"/>
                          <a:ea typeface="+mn-ea"/>
                          <a:cs typeface="+mn-cs"/>
                        </a:rPr>
                        <a:t>Children will expand their vocabulary by applying names to different family/friend relationships, consider positive/negative behaviour in relationships and learn to look to Jesus as their role model for a good friend. Children will learn to resolve conflict and the importance of asking for forgiveness: that when we hurt others, we also hurt Jesus – but that Jesus teaches us how to forgive ourselves and others.</a:t>
                      </a:r>
                    </a:p>
                    <a:p>
                      <a:endParaRPr lang="en-GB" sz="1000" b="0" i="0" kern="1200" dirty="0">
                        <a:solidFill>
                          <a:schemeClr val="dk1"/>
                        </a:solidFill>
                        <a:effectLst/>
                        <a:latin typeface="Sassoon Joined ENG" panose="02000400000000000000" pitchFamily="2" charset="0"/>
                        <a:ea typeface="+mn-ea"/>
                        <a:cs typeface="+mn-cs"/>
                      </a:endParaRPr>
                    </a:p>
                    <a:p>
                      <a:r>
                        <a:rPr lang="en-GB" sz="1000" b="0" i="0" kern="1200" dirty="0">
                          <a:solidFill>
                            <a:schemeClr val="dk1"/>
                          </a:solidFill>
                          <a:effectLst/>
                          <a:latin typeface="Sassoon Joined ENG" panose="02000400000000000000" pitchFamily="2" charset="0"/>
                          <a:ea typeface="+mn-ea"/>
                          <a:cs typeface="+mn-cs"/>
                        </a:rPr>
                        <a:t>Children learn practical ways to stay safe inside and out, about bodily privacy (including the NSPCC PANTS message that ‘privates are private’) and the importance of talking to their ‘special people’ if anything troubles them. Children will meet animated expert Dr </a:t>
                      </a:r>
                      <a:r>
                        <a:rPr lang="en-GB" sz="1000" b="0" i="0" kern="1200" dirty="0" err="1">
                          <a:solidFill>
                            <a:schemeClr val="dk1"/>
                          </a:solidFill>
                          <a:effectLst/>
                          <a:latin typeface="Sassoon Joined ENG" panose="02000400000000000000" pitchFamily="2" charset="0"/>
                          <a:ea typeface="+mn-ea"/>
                          <a:cs typeface="+mn-cs"/>
                        </a:rPr>
                        <a:t>Datfa</a:t>
                      </a:r>
                      <a:r>
                        <a:rPr lang="en-GB" sz="1000" b="0" i="0" kern="1200" dirty="0">
                          <a:solidFill>
                            <a:schemeClr val="dk1"/>
                          </a:solidFill>
                          <a:effectLst/>
                          <a:latin typeface="Sassoon Joined ENG" panose="02000400000000000000" pitchFamily="2" charset="0"/>
                          <a:ea typeface="+mn-ea"/>
                          <a:cs typeface="+mn-cs"/>
                        </a:rPr>
                        <a:t>, who advises on medicine safety and the people who help us in emergencies (a session that can be linked to the ‘People Who Help Us’ topic in EYFS). All these topics are underpinned by the religious teaching that we are created and loved by God, with bodies and minds that He wants us to keep safe.</a:t>
                      </a:r>
                    </a:p>
                    <a:p>
                      <a:endParaRPr lang="en-GB" sz="1000" b="0" i="0" kern="1200" dirty="0">
                        <a:solidFill>
                          <a:schemeClr val="dk1"/>
                        </a:solidFill>
                        <a:effectLst/>
                        <a:latin typeface="Sassoon Joined ENG" panose="02000400000000000000" pitchFamily="2" charset="0"/>
                        <a:ea typeface="+mn-ea"/>
                        <a:cs typeface="+mn-cs"/>
                      </a:endParaRPr>
                    </a:p>
                    <a:p>
                      <a:r>
                        <a:rPr lang="en-GB" sz="1000" b="0" i="0" kern="1200" dirty="0">
                          <a:solidFill>
                            <a:schemeClr val="dk1"/>
                          </a:solidFill>
                          <a:effectLst/>
                          <a:latin typeface="Sassoon Joined ENG" panose="02000400000000000000" pitchFamily="2" charset="0"/>
                          <a:ea typeface="+mn-ea"/>
                          <a:cs typeface="+mn-cs"/>
                        </a:rPr>
                        <a:t>Keeping Safe, children learn practical ways to stay safe inside and out, about bodily privacy (including the NSPCC PANTS message that ‘privates are private’) and the importance of talking to their ‘special people’ if anything troubles them. Children will meet animated expert Dr </a:t>
                      </a:r>
                      <a:r>
                        <a:rPr lang="en-GB" sz="1000" b="0" i="0" kern="1200" dirty="0" err="1">
                          <a:solidFill>
                            <a:schemeClr val="dk1"/>
                          </a:solidFill>
                          <a:effectLst/>
                          <a:latin typeface="Sassoon Joined ENG" panose="02000400000000000000" pitchFamily="2" charset="0"/>
                          <a:ea typeface="+mn-ea"/>
                          <a:cs typeface="+mn-cs"/>
                        </a:rPr>
                        <a:t>Datfa</a:t>
                      </a:r>
                      <a:r>
                        <a:rPr lang="en-GB" sz="1000" b="0" i="0" kern="1200" dirty="0">
                          <a:solidFill>
                            <a:schemeClr val="dk1"/>
                          </a:solidFill>
                          <a:effectLst/>
                          <a:latin typeface="Sassoon Joined ENG" panose="02000400000000000000" pitchFamily="2" charset="0"/>
                          <a:ea typeface="+mn-ea"/>
                          <a:cs typeface="+mn-cs"/>
                        </a:rPr>
                        <a:t>, who advises on medicine safety and the people who help us in emergencies (a session that can be linked to the ‘People Who Help Us’ topic in EYFS). All these topics are underpinned by the religious teaching that we are created and loved by God, with bodies and minds that He wants us to keep safe.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b="0" i="0" kern="1200" dirty="0">
                          <a:solidFill>
                            <a:schemeClr val="dk1"/>
                          </a:solidFill>
                          <a:effectLst/>
                          <a:latin typeface="Sassoon Joined ENG" panose="02000400000000000000" pitchFamily="2" charset="0"/>
                          <a:ea typeface="+mn-ea"/>
                          <a:cs typeface="+mn-cs"/>
                        </a:rPr>
                        <a:t>Unit 1: Religious Understanding</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b="0" i="0" kern="1200" dirty="0">
                          <a:solidFill>
                            <a:schemeClr val="dk1"/>
                          </a:solidFill>
                          <a:effectLst/>
                          <a:latin typeface="Sassoon Joined ENG" panose="02000400000000000000" pitchFamily="2" charset="0"/>
                          <a:ea typeface="+mn-ea"/>
                          <a:cs typeface="+mn-cs"/>
                        </a:rPr>
                        <a:t>Unit 2: Living in the Wider World</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r>
                        <a:rPr lang="en-GB" sz="1000" b="0" i="0" kern="1200" dirty="0">
                          <a:solidFill>
                            <a:schemeClr val="dk1"/>
                          </a:solidFill>
                          <a:effectLst/>
                          <a:latin typeface="Sassoon Joined ENG" panose="02000400000000000000" pitchFamily="2" charset="0"/>
                          <a:ea typeface="+mn-ea"/>
                          <a:cs typeface="+mn-cs"/>
                        </a:rPr>
                        <a:t>Introduces in a very simple way the concept of the Trinity, where God is three-in-one and each part loves the others and loves us. Children will come to understand that as we are made in the image of God, we are designed to love God and love one another in our wider communities too. Through the story of Jesus feeding the 5000 with just the humble offering of a small boy, children will learn that our loving actions can be used by God to do incredible things.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r>
                        <a:rPr lang="en-GB" sz="1000" b="0" i="0" kern="1200" dirty="0">
                          <a:solidFill>
                            <a:schemeClr val="dk1"/>
                          </a:solidFill>
                          <a:effectLst/>
                          <a:latin typeface="Sassoon Joined ENG" panose="02000400000000000000" pitchFamily="2" charset="0"/>
                          <a:ea typeface="+mn-ea"/>
                          <a:cs typeface="+mn-cs"/>
                        </a:rPr>
                        <a:t>Unit 2 – Living in the Wider World helps children to extend their understanding of communities from Unit 1, as they learn about the responsibilities they have to people, places and the planet now and increasingly as they get older.</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b="0" i="0" kern="1200" dirty="0">
                          <a:solidFill>
                            <a:schemeClr val="dk1"/>
                          </a:solidFill>
                          <a:effectLst/>
                          <a:latin typeface="Sassoon Joined ENG" panose="02000400000000000000" pitchFamily="2" charset="0"/>
                          <a:ea typeface="+mn-ea"/>
                          <a:cs typeface="+mn-cs"/>
                        </a:rPr>
                        <a:t>Unit 1: Religious Understanding</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b="0" i="0" kern="1200" dirty="0">
                          <a:solidFill>
                            <a:schemeClr val="dk1"/>
                          </a:solidFill>
                          <a:effectLst/>
                          <a:latin typeface="Sassoon Joined ENG" panose="02000400000000000000" pitchFamily="2" charset="0"/>
                          <a:ea typeface="+mn-ea"/>
                          <a:cs typeface="+mn-cs"/>
                        </a:rPr>
                        <a:t>Unit 2: Me, My Body, My Health</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b="0" i="0" kern="1200" dirty="0">
                          <a:solidFill>
                            <a:schemeClr val="dk1"/>
                          </a:solidFill>
                          <a:effectLst/>
                          <a:latin typeface="Sassoon Joined ENG" panose="02000400000000000000" pitchFamily="2" charset="0"/>
                          <a:ea typeface="+mn-ea"/>
                          <a:cs typeface="+mn-cs"/>
                        </a:rPr>
                        <a:t>Unit 3: Emotional Well-Being</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b="0" i="0" kern="1200" dirty="0">
                          <a:solidFill>
                            <a:schemeClr val="dk1"/>
                          </a:solidFill>
                          <a:effectLst/>
                          <a:latin typeface="Sassoon Joined ENG" panose="02000400000000000000" pitchFamily="2" charset="0"/>
                          <a:ea typeface="+mn-ea"/>
                          <a:cs typeface="+mn-cs"/>
                        </a:rPr>
                        <a:t>Unit 4: Life Cycles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000" dirty="0">
                        <a:solidFill>
                          <a:schemeClr val="tx1"/>
                        </a:solidFill>
                        <a:latin typeface="Sassoon Joined ENG" panose="02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1000" b="0" i="0" kern="1200" dirty="0">
                          <a:solidFill>
                            <a:schemeClr val="dk1"/>
                          </a:solidFill>
                          <a:effectLst/>
                          <a:latin typeface="Sassoon Joined ENG" panose="02000400000000000000" pitchFamily="2" charset="0"/>
                          <a:ea typeface="+mn-ea"/>
                          <a:cs typeface="+mn-cs"/>
                        </a:rPr>
                        <a:t>Introduces children to the story of creation, where God created the earth, sea, stars, plants, animals and humans. The five-story sessions encourage children to creatively explore this topic and help them to deeply know that they are created by God out of love and for love.</a:t>
                      </a:r>
                    </a:p>
                    <a:p>
                      <a:endParaRPr lang="en-GB" sz="1000" b="0" i="0" kern="1200" dirty="0">
                        <a:solidFill>
                          <a:schemeClr val="dk1"/>
                        </a:solidFill>
                        <a:effectLst/>
                        <a:latin typeface="Sassoon Joined ENG" panose="02000400000000000000" pitchFamily="2" charset="0"/>
                        <a:ea typeface="+mn-ea"/>
                        <a:cs typeface="+mn-cs"/>
                      </a:endParaRPr>
                    </a:p>
                    <a:p>
                      <a:r>
                        <a:rPr lang="en-GB" sz="1000" b="0" i="0" kern="1200" dirty="0">
                          <a:solidFill>
                            <a:schemeClr val="dk1"/>
                          </a:solidFill>
                          <a:effectLst/>
                          <a:latin typeface="Sassoon Joined ENG" panose="02000400000000000000" pitchFamily="2" charset="0"/>
                          <a:ea typeface="+mn-ea"/>
                          <a:cs typeface="+mn-cs"/>
                        </a:rPr>
                        <a:t>Children meet the story book characters of Freddy Teddy, Mollie the Cat and Billy Bird who will reappear throughout this scheme of work. Children will learn about their uniqueness in real terms, including celebrating differences and individual gifts, talents and abilities. They will learn about looking after and using their God-given bodies and develop their vocabulary around this topic.</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r>
                        <a:rPr lang="en-GB" sz="1000" b="0" i="0" kern="1200" dirty="0">
                          <a:solidFill>
                            <a:schemeClr val="dk1"/>
                          </a:solidFill>
                          <a:effectLst/>
                          <a:latin typeface="Sassoon Joined ENG" panose="02000400000000000000" pitchFamily="2" charset="0"/>
                          <a:ea typeface="+mn-ea"/>
                          <a:cs typeface="+mn-cs"/>
                        </a:rPr>
                        <a:t>Children will learn about likes, dislikes and self-acceptance. They will learn from Freddy Teddy and his friends how to describe different feelings, both good and bad. Finally through a real world example, children will learn that actions have consequences; that when we make mistakes we should say sorry and ask for forgiveness.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p>
                      <a:r>
                        <a:rPr lang="en-GB" sz="1000" b="0" i="0" kern="1200" dirty="0">
                          <a:solidFill>
                            <a:schemeClr val="dk1"/>
                          </a:solidFill>
                          <a:effectLst/>
                          <a:latin typeface="Sassoon Joined ENG" panose="02000400000000000000" pitchFamily="2" charset="0"/>
                          <a:ea typeface="+mn-ea"/>
                          <a:cs typeface="+mn-cs"/>
                        </a:rPr>
                        <a:t>Through Mollie the Cat and Billy Bird talking about their respective journeys from kitten/egg to adult animals, in Unit 4 – Life Cycles children will explore the natural human cycle of life, focusing on what children can remember about their development so far and what they know will happen as they get older. This is underpinned by the religious understanding that growing up is part of God’s plan for our lives and that we are loved by Him at every life stage.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baseline="0" dirty="0">
                        <a:solidFill>
                          <a:schemeClr val="tx1"/>
                        </a:solidFill>
                        <a:effectLst/>
                        <a:latin typeface="Sassoon Joined ENG" panose="02000400000000000000"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637" y="120338"/>
            <a:ext cx="721652" cy="736522"/>
          </a:xfrm>
          <a:prstGeom prst="rect">
            <a:avLst/>
          </a:prstGeom>
          <a:noFill/>
          <a:ln>
            <a:noFill/>
          </a:ln>
        </p:spPr>
      </p:pic>
    </p:spTree>
    <p:extLst>
      <p:ext uri="{BB962C8B-B14F-4D97-AF65-F5344CB8AC3E}">
        <p14:creationId xmlns:p14="http://schemas.microsoft.com/office/powerpoint/2010/main" val="338243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Expressive Arts and Design</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52783351"/>
              </p:ext>
            </p:extLst>
          </p:nvPr>
        </p:nvGraphicFramePr>
        <p:xfrm>
          <a:off x="133491" y="786459"/>
          <a:ext cx="11925018" cy="5640191"/>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3574">
                  <a:extLst>
                    <a:ext uri="{9D8B030D-6E8A-4147-A177-3AD203B41FA5}">
                      <a16:colId xmlns:a16="http://schemas.microsoft.com/office/drawing/2014/main" val="872926247"/>
                    </a:ext>
                  </a:extLst>
                </a:gridCol>
                <a:gridCol w="1703574">
                  <a:extLst>
                    <a:ext uri="{9D8B030D-6E8A-4147-A177-3AD203B41FA5}">
                      <a16:colId xmlns:a16="http://schemas.microsoft.com/office/drawing/2014/main" val="1315738151"/>
                    </a:ext>
                  </a:extLst>
                </a:gridCol>
                <a:gridCol w="1703574">
                  <a:extLst>
                    <a:ext uri="{9D8B030D-6E8A-4147-A177-3AD203B41FA5}">
                      <a16:colId xmlns:a16="http://schemas.microsoft.com/office/drawing/2014/main" val="2709165749"/>
                    </a:ext>
                  </a:extLst>
                </a:gridCol>
                <a:gridCol w="1703574">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336371">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88649">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25019">
                <a:tc rowSpan="3">
                  <a:txBody>
                    <a:bodyPr/>
                    <a:lstStyle/>
                    <a:p>
                      <a:pPr algn="ctr"/>
                      <a:r>
                        <a:rPr lang="en-US" sz="1000" b="1" dirty="0">
                          <a:solidFill>
                            <a:schemeClr val="tx1"/>
                          </a:solidFill>
                          <a:latin typeface="Sassoon Joined ENG" panose="02000400000000000000" pitchFamily="2" charset="0"/>
                          <a:cs typeface="Amatic SC" panose="00000500000000000000" pitchFamily="2" charset="-79"/>
                        </a:rPr>
                        <a:t>Creating with Materials</a:t>
                      </a:r>
                    </a:p>
                    <a:p>
                      <a:pPr algn="ctr"/>
                      <a:endParaRPr lang="en-US" sz="1000" b="1" dirty="0">
                        <a:solidFill>
                          <a:schemeClr val="tx1"/>
                        </a:solidFill>
                        <a:latin typeface="Sassoon Joined ENG" panose="02000400000000000000" pitchFamily="2" charset="0"/>
                        <a:cs typeface="Amatic SC" panose="00000500000000000000" pitchFamily="2" charset="-79"/>
                      </a:endParaRPr>
                    </a:p>
                    <a:p>
                      <a:pPr algn="ctr"/>
                      <a:r>
                        <a:rPr lang="en-US" sz="1000" b="1" dirty="0">
                          <a:solidFill>
                            <a:schemeClr val="tx1"/>
                          </a:solidFill>
                          <a:latin typeface="Sassoon Joined ENG" panose="02000400000000000000" pitchFamily="2" charset="0"/>
                          <a:cs typeface="Amatic SC" panose="00000500000000000000" pitchFamily="2" charset="-79"/>
                        </a:rPr>
                        <a:t>Being Imaginative and Expressive</a:t>
                      </a:r>
                    </a:p>
                    <a:p>
                      <a:pPr algn="ctr"/>
                      <a:endParaRPr lang="en-US" sz="1000" b="1" dirty="0">
                        <a:solidFill>
                          <a:schemeClr val="tx1"/>
                        </a:solidFill>
                        <a:latin typeface="Sassoon Joined ENG" panose="02000400000000000000"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i="1" dirty="0">
                          <a:solidFill>
                            <a:schemeClr val="tx1"/>
                          </a:solidFill>
                          <a:latin typeface="Sassoon Joined ENG" panose="02000400000000000000" pitchFamily="2" charset="0"/>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i="1" dirty="0">
                        <a:solidFill>
                          <a:schemeClr val="tx1"/>
                        </a:solidFill>
                        <a:latin typeface="Sassoon Joined ENG" panose="02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dirty="0">
                          <a:solidFill>
                            <a:schemeClr val="tx1"/>
                          </a:solidFill>
                          <a:latin typeface="Sassoon Joined ENG" panose="02000400000000000000" pitchFamily="2" charset="0"/>
                        </a:rPr>
                        <a:t>Work</a:t>
                      </a:r>
                      <a:r>
                        <a:rPr lang="en-US" sz="1000" i="1" baseline="0" dirty="0">
                          <a:solidFill>
                            <a:schemeClr val="tx1"/>
                          </a:solidFill>
                          <a:latin typeface="Sassoon Joined ENG" panose="02000400000000000000" pitchFamily="2" charset="0"/>
                        </a:rPr>
                        <a:t> will be displayed in the classroom.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dirty="0">
                          <a:solidFill>
                            <a:schemeClr val="tx1"/>
                          </a:solidFill>
                          <a:latin typeface="Sassoon Joined ENG" panose="02000400000000000000" pitchFamily="2" charset="0"/>
                        </a:rPr>
                        <a:t>Lots of  links to Fine Motor Skills. Children to explain their work to others. Children will have opportunities to learn and perform songs, nursery rhymes and poetry linked to their work / interests and passions. </a:t>
                      </a:r>
                      <a:endParaRPr lang="en-GB" sz="1000" b="0" i="1" dirty="0">
                        <a:solidFill>
                          <a:schemeClr val="tx1"/>
                        </a:solidFill>
                        <a:latin typeface="Sassoon Joined ENG" panose="02000400000000000000" pitchFamily="2" charset="0"/>
                        <a:cs typeface="Amatic SC" panose="00000500000000000000" pitchFamily="2" charset="-79"/>
                      </a:endParaRPr>
                    </a:p>
                    <a:p>
                      <a:pPr algn="ctr"/>
                      <a:endParaRPr lang="en-US" sz="10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000" dirty="0">
                          <a:solidFill>
                            <a:schemeClr val="tx1"/>
                          </a:solidFill>
                          <a:latin typeface="Sassoon Joined ENG" panose="02000400000000000000" pitchFamily="2" charset="0"/>
                        </a:rPr>
                        <a:t>The development of children’s artistic and cultural awareness supports </a:t>
                      </a:r>
                      <a:r>
                        <a:rPr lang="en-US" sz="1000" b="1" dirty="0">
                          <a:solidFill>
                            <a:schemeClr val="tx1"/>
                          </a:solidFill>
                          <a:latin typeface="Sassoon Joined ENG" panose="02000400000000000000" pitchFamily="2" charset="0"/>
                        </a:rPr>
                        <a:t>their imagination and creativity</a:t>
                      </a:r>
                      <a:r>
                        <a:rPr lang="en-US" sz="1000" dirty="0">
                          <a:solidFill>
                            <a:schemeClr val="tx1"/>
                          </a:solidFill>
                          <a:latin typeface="Sassoon Joined ENG" panose="02000400000000000000" pitchFamily="2" charset="0"/>
                        </a:rPr>
                        <a:t>. It is important that children have regular opportunities to </a:t>
                      </a:r>
                      <a:r>
                        <a:rPr lang="en-US" sz="1000" b="1" dirty="0">
                          <a:solidFill>
                            <a:schemeClr val="tx1"/>
                          </a:solidFill>
                          <a:latin typeface="Sassoon Joined ENG" panose="02000400000000000000" pitchFamily="2" charset="0"/>
                        </a:rPr>
                        <a:t>engage with the arts</a:t>
                      </a:r>
                      <a:r>
                        <a:rPr lang="en-US" sz="1000" dirty="0">
                          <a:solidFill>
                            <a:schemeClr val="tx1"/>
                          </a:solidFill>
                          <a:latin typeface="Sassoon Joined ENG" panose="02000400000000000000" pitchFamily="2" charset="0"/>
                        </a:rPr>
                        <a:t>, enabling them to explore and play with a wide range of </a:t>
                      </a:r>
                      <a:r>
                        <a:rPr lang="en-US" sz="1000" b="1" dirty="0">
                          <a:solidFill>
                            <a:schemeClr val="tx1"/>
                          </a:solidFill>
                          <a:latin typeface="Sassoon Joined ENG" panose="02000400000000000000" pitchFamily="2" charset="0"/>
                        </a:rPr>
                        <a:t>media and materials</a:t>
                      </a:r>
                      <a:r>
                        <a:rPr lang="en-US" sz="1000" dirty="0">
                          <a:solidFill>
                            <a:schemeClr val="tx1"/>
                          </a:solidFill>
                          <a:latin typeface="Sassoon Joined ENG" panose="02000400000000000000" pitchFamily="2" charset="0"/>
                        </a:rPr>
                        <a:t>. The quality and variety of what children see, hear and participate in is crucial for developing their understanding, </a:t>
                      </a:r>
                      <a:r>
                        <a:rPr lang="en-US" sz="1000" b="1" dirty="0">
                          <a:solidFill>
                            <a:schemeClr val="tx1"/>
                          </a:solidFill>
                          <a:latin typeface="Sassoon Joined ENG" panose="02000400000000000000" pitchFamily="2" charset="0"/>
                        </a:rPr>
                        <a:t>self-expression, vocabulary and ability to communicate through the arts</a:t>
                      </a:r>
                      <a:r>
                        <a:rPr lang="en-US" sz="1000" dirty="0">
                          <a:solidFill>
                            <a:schemeClr val="tx1"/>
                          </a:solidFill>
                          <a:latin typeface="Sassoon Joined ENG" panose="02000400000000000000" pitchFamily="2" charset="0"/>
                        </a:rPr>
                        <a:t>. The frequency, repetition and depth of their experiences are fundamental to their progress in interpreting and appreciating what they hear, respond to and observe.</a:t>
                      </a:r>
                    </a:p>
                    <a:p>
                      <a:pPr algn="ctr"/>
                      <a:r>
                        <a:rPr lang="en-US" sz="1000" dirty="0">
                          <a:solidFill>
                            <a:schemeClr val="tx1"/>
                          </a:solidFill>
                          <a:latin typeface="Sassoon Joined ENG" panose="02000400000000000000" pitchFamily="2" charset="0"/>
                        </a:rPr>
                        <a:t>Give children an insight into new musical worlds. Invite musicians in to play music to children and talk about it. Encourage children to listen attentively to music. Discuss changes and patterns as a piece of music develops. </a:t>
                      </a:r>
                      <a:endParaRPr lang="en-US" sz="10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962162">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0"/>
                        </a:spcBef>
                        <a:spcAft>
                          <a:spcPts val="0"/>
                        </a:spcAft>
                      </a:pPr>
                      <a:r>
                        <a:rPr lang="en-GB" sz="1000" dirty="0">
                          <a:solidFill>
                            <a:schemeClr val="tx1"/>
                          </a:solidFill>
                          <a:latin typeface="Sassoon Joined ENG" panose="02000400000000000000" pitchFamily="2" charset="0"/>
                        </a:rPr>
                        <a:t>Learning Objective:</a:t>
                      </a:r>
                    </a:p>
                    <a:p>
                      <a:pPr algn="l">
                        <a:spcBef>
                          <a:spcPts val="0"/>
                        </a:spcBef>
                        <a:spcAft>
                          <a:spcPts val="0"/>
                        </a:spcAft>
                      </a:pPr>
                      <a:r>
                        <a:rPr lang="en-GB" sz="1000" dirty="0">
                          <a:solidFill>
                            <a:schemeClr val="tx1"/>
                          </a:solidFill>
                          <a:latin typeface="Sassoon Joined ENG" panose="02000400000000000000" pitchFamily="2" charset="0"/>
                        </a:rPr>
                        <a:t>I can join in with familiar songs.</a:t>
                      </a:r>
                    </a:p>
                    <a:p>
                      <a:pPr algn="l">
                        <a:spcBef>
                          <a:spcPts val="0"/>
                        </a:spcBef>
                        <a:spcAft>
                          <a:spcPts val="0"/>
                        </a:spcAft>
                      </a:pPr>
                      <a:r>
                        <a:rPr lang="en-GB" sz="1000" dirty="0">
                          <a:solidFill>
                            <a:schemeClr val="tx1"/>
                          </a:solidFill>
                          <a:latin typeface="Sassoon Joined ENG" panose="02000400000000000000" pitchFamily="2" charset="0"/>
                        </a:rPr>
                        <a:t>I am beginning to mix colours.</a:t>
                      </a:r>
                    </a:p>
                    <a:p>
                      <a:pPr algn="l">
                        <a:spcBef>
                          <a:spcPts val="0"/>
                        </a:spcBef>
                        <a:spcAft>
                          <a:spcPts val="0"/>
                        </a:spcAft>
                      </a:pPr>
                      <a:r>
                        <a:rPr lang="en-GB" sz="1000" dirty="0">
                          <a:solidFill>
                            <a:schemeClr val="tx1"/>
                          </a:solidFill>
                          <a:latin typeface="Sassoon Joined ENG" panose="02000400000000000000" pitchFamily="2" charset="0"/>
                        </a:rPr>
                        <a:t>I can build</a:t>
                      </a:r>
                      <a:r>
                        <a:rPr lang="en-GB" sz="1000" baseline="0" dirty="0">
                          <a:solidFill>
                            <a:schemeClr val="tx1"/>
                          </a:solidFill>
                          <a:latin typeface="Sassoon Joined ENG" panose="02000400000000000000" pitchFamily="2" charset="0"/>
                        </a:rPr>
                        <a:t> stories around toys and use available props to support role play.</a:t>
                      </a:r>
                    </a:p>
                    <a:p>
                      <a:pPr algn="l">
                        <a:spcBef>
                          <a:spcPts val="0"/>
                        </a:spcBef>
                        <a:spcAft>
                          <a:spcPts val="0"/>
                        </a:spcAft>
                      </a:pPr>
                      <a:r>
                        <a:rPr lang="en-GB" sz="1000" baseline="0" dirty="0">
                          <a:solidFill>
                            <a:schemeClr val="tx1"/>
                          </a:solidFill>
                          <a:latin typeface="Sassoon Joined ENG" panose="02000400000000000000" pitchFamily="2" charset="0"/>
                        </a:rPr>
                        <a:t>I can b</a:t>
                      </a:r>
                      <a:r>
                        <a:rPr lang="en-GB" sz="1000" dirty="0">
                          <a:solidFill>
                            <a:schemeClr val="tx1"/>
                          </a:solidFill>
                          <a:latin typeface="Sassoon Joined ENG" panose="02000400000000000000" pitchFamily="2" charset="0"/>
                        </a:rPr>
                        <a:t>uild models using construction equipment.</a:t>
                      </a:r>
                    </a:p>
                    <a:p>
                      <a:pPr algn="l">
                        <a:spcBef>
                          <a:spcPts val="0"/>
                        </a:spcBef>
                        <a:spcAft>
                          <a:spcPts val="0"/>
                        </a:spcAft>
                      </a:pPr>
                      <a:r>
                        <a:rPr lang="en-US" sz="1000" dirty="0">
                          <a:solidFill>
                            <a:schemeClr val="tx1"/>
                          </a:solidFill>
                          <a:latin typeface="Sassoon Joined ENG" panose="02000400000000000000" pitchFamily="2" charset="0"/>
                        </a:rPr>
                        <a:t>I can explore sounds and how they can be changed, tapping out of simple rhythms. </a:t>
                      </a:r>
                    </a:p>
                    <a:p>
                      <a:pPr algn="l">
                        <a:spcBef>
                          <a:spcPts val="0"/>
                        </a:spcBef>
                        <a:spcAft>
                          <a:spcPts val="0"/>
                        </a:spcAft>
                      </a:pPr>
                      <a:r>
                        <a:rPr lang="en-GB" sz="1000" kern="1200" dirty="0">
                          <a:solidFill>
                            <a:schemeClr val="tx1"/>
                          </a:solidFill>
                          <a:effectLst/>
                          <a:latin typeface="Sassoon Joined ENG" panose="02000400000000000000" pitchFamily="2" charset="0"/>
                          <a:ea typeface="+mn-ea"/>
                          <a:cs typeface="+mn-cs"/>
                        </a:rPr>
                        <a:t>I can draw a self-portrait including definite features.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dirty="0">
                          <a:solidFill>
                            <a:schemeClr val="tx1"/>
                          </a:solidFill>
                          <a:latin typeface="Sassoon Joined ENG" panose="02000400000000000000" pitchFamily="2" charset="0"/>
                        </a:rPr>
                        <a:t>Learning Objective:</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dirty="0">
                          <a:solidFill>
                            <a:schemeClr val="tx1"/>
                          </a:solidFill>
                          <a:latin typeface="Sassoon Joined ENG" panose="02000400000000000000" pitchFamily="2" charset="0"/>
                        </a:rPr>
                        <a:t>I can use different textures and materials.</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dirty="0">
                          <a:solidFill>
                            <a:schemeClr val="tx1"/>
                          </a:solidFill>
                          <a:latin typeface="Sassoon Joined ENG" panose="02000400000000000000" pitchFamily="2" charset="0"/>
                        </a:rPr>
                        <a:t>I can Listen to music and make my own dances in response.</a:t>
                      </a:r>
                    </a:p>
                    <a:p>
                      <a:pPr algn="l">
                        <a:lnSpc>
                          <a:spcPct val="107000"/>
                        </a:lnSpc>
                        <a:spcBef>
                          <a:spcPts val="0"/>
                        </a:spcBef>
                        <a:spcAft>
                          <a:spcPts val="0"/>
                        </a:spcAft>
                      </a:pPr>
                      <a:r>
                        <a:rPr lang="en-GB" sz="1000" dirty="0">
                          <a:solidFill>
                            <a:schemeClr val="tx1"/>
                          </a:solidFill>
                          <a:latin typeface="Sassoon Joined ENG" panose="02000400000000000000" pitchFamily="2" charset="0"/>
                        </a:rPr>
                        <a:t>I can</a:t>
                      </a:r>
                      <a:r>
                        <a:rPr lang="en-US" sz="1000" dirty="0">
                          <a:solidFill>
                            <a:schemeClr val="tx1"/>
                          </a:solidFill>
                          <a:latin typeface="Sassoon Joined ENG" panose="02000400000000000000" pitchFamily="2" charset="0"/>
                        </a:rPr>
                        <a:t> use of story maps, props, puppets &amp; story bags to retell, invent and adapt stories.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rPr>
                        <a:t>I can use different techniques for joining materials.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rPr>
                        <a:t>I can watch and talk about dance and performance art.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dirty="0">
                          <a:solidFill>
                            <a:schemeClr val="tx1"/>
                          </a:solidFill>
                          <a:latin typeface="Sassoon Joined ENG" panose="02000400000000000000" pitchFamily="2" charset="0"/>
                        </a:rPr>
                        <a:t>Learning Objective:</a:t>
                      </a:r>
                    </a:p>
                    <a:p>
                      <a:pPr algn="l">
                        <a:lnSpc>
                          <a:spcPct val="107000"/>
                        </a:lnSpc>
                        <a:spcBef>
                          <a:spcPts val="0"/>
                        </a:spcBef>
                        <a:spcAft>
                          <a:spcPts val="0"/>
                        </a:spcAft>
                      </a:pPr>
                      <a:r>
                        <a:rPr lang="en-GB" sz="1000" baseline="0" dirty="0">
                          <a:solidFill>
                            <a:schemeClr val="tx1"/>
                          </a:solidFill>
                          <a:latin typeface="Sassoon Joined ENG" panose="02000400000000000000" pitchFamily="2" charset="0"/>
                        </a:rPr>
                        <a:t>I can produce a piece of artwork using an artists style as a stimulus.</a:t>
                      </a:r>
                    </a:p>
                    <a:p>
                      <a:pPr algn="l">
                        <a:lnSpc>
                          <a:spcPct val="107000"/>
                        </a:lnSpc>
                        <a:spcBef>
                          <a:spcPts val="0"/>
                        </a:spcBef>
                        <a:spcAft>
                          <a:spcPts val="0"/>
                        </a:spcAft>
                      </a:pPr>
                      <a:r>
                        <a:rPr lang="en-GB" sz="1000" baseline="0" dirty="0">
                          <a:solidFill>
                            <a:schemeClr val="tx1"/>
                          </a:solidFill>
                          <a:latin typeface="Sassoon Joined ENG" panose="02000400000000000000" pitchFamily="2" charset="0"/>
                        </a:rPr>
                        <a:t>I can explore how colour can be changed.</a:t>
                      </a:r>
                    </a:p>
                    <a:p>
                      <a:pPr algn="l">
                        <a:lnSpc>
                          <a:spcPct val="107000"/>
                        </a:lnSpc>
                        <a:spcBef>
                          <a:spcPts val="0"/>
                        </a:spcBef>
                        <a:spcAft>
                          <a:spcPts val="0"/>
                        </a:spcAft>
                      </a:pPr>
                      <a:r>
                        <a:rPr lang="en-GB" sz="1000" baseline="0" dirty="0">
                          <a:solidFill>
                            <a:schemeClr val="tx1"/>
                          </a:solidFill>
                          <a:latin typeface="Sassoon Joined ENG" panose="02000400000000000000" pitchFamily="2" charset="0"/>
                        </a:rPr>
                        <a:t>I can talk about a famous artist</a:t>
                      </a:r>
                      <a:r>
                        <a:rPr lang="en-GB" sz="1000" dirty="0">
                          <a:solidFill>
                            <a:schemeClr val="tx1"/>
                          </a:solidFill>
                          <a:latin typeface="Sassoon Joined ENG" panose="02000400000000000000" pitchFamily="2"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tx1"/>
                          </a:solidFill>
                          <a:effectLst/>
                          <a:latin typeface="Sassoon Joined ENG" panose="02000400000000000000" pitchFamily="2" charset="0"/>
                          <a:ea typeface="+mn-ea"/>
                          <a:cs typeface="+mn-cs"/>
                        </a:rPr>
                        <a:t>I can recognise, create and describe pattern.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dirty="0">
                          <a:solidFill>
                            <a:schemeClr val="tx1"/>
                          </a:solidFill>
                          <a:latin typeface="Sassoon Joined ENG" panose="02000400000000000000" pitchFamily="2" charset="0"/>
                        </a:rPr>
                        <a:t>Learning Objective:</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dirty="0">
                          <a:solidFill>
                            <a:schemeClr val="tx1"/>
                          </a:solidFill>
                          <a:latin typeface="Sassoon Joined ENG" panose="02000400000000000000" pitchFamily="2" charset="0"/>
                        </a:rPr>
                        <a:t>I can create different textures and make patterns using different colours.</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tx1"/>
                          </a:solidFill>
                          <a:effectLst/>
                          <a:latin typeface="Sassoon Joined ENG" panose="02000400000000000000" pitchFamily="2" charset="0"/>
                          <a:ea typeface="+mn-ea"/>
                          <a:cs typeface="+mn-cs"/>
                        </a:rPr>
                        <a:t>I can combine media to make a collage.</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tx1"/>
                          </a:solidFill>
                          <a:effectLst/>
                          <a:latin typeface="Sassoon Joined ENG" panose="02000400000000000000" pitchFamily="2" charset="0"/>
                          <a:ea typeface="+mn-ea"/>
                          <a:cs typeface="+mn-cs"/>
                        </a:rPr>
                        <a:t>I can develop storylines in my pretend play.</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tx1"/>
                          </a:solidFill>
                          <a:effectLst/>
                          <a:latin typeface="Sassoon Joined ENG" panose="02000400000000000000" pitchFamily="2" charset="0"/>
                          <a:ea typeface="+mn-ea"/>
                          <a:cs typeface="+mn-cs"/>
                        </a:rPr>
                        <a:t>I can sing in a group.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assoon Joined ENG" panose="02000400000000000000" pitchFamily="2" charset="0"/>
                        </a:rPr>
                        <a:t>Learning Objective:</a:t>
                      </a:r>
                    </a:p>
                    <a:p>
                      <a:pPr algn="l">
                        <a:spcBef>
                          <a:spcPts val="0"/>
                        </a:spcBef>
                        <a:spcAft>
                          <a:spcPts val="0"/>
                        </a:spcAft>
                      </a:pPr>
                      <a:r>
                        <a:rPr lang="en-US" sz="1000" dirty="0">
                          <a:latin typeface="Sassoon Joined ENG" panose="02000400000000000000" pitchFamily="2" charset="0"/>
                        </a:rPr>
                        <a:t>I can safely use and explore a variety of materials, tools and techniques, experimenting with </a:t>
                      </a:r>
                      <a:r>
                        <a:rPr lang="en-US" sz="1000" dirty="0" err="1">
                          <a:latin typeface="Sassoon Joined ENG" panose="02000400000000000000" pitchFamily="2" charset="0"/>
                        </a:rPr>
                        <a:t>colour</a:t>
                      </a:r>
                      <a:r>
                        <a:rPr lang="en-US" sz="1000" dirty="0">
                          <a:latin typeface="Sassoon Joined ENG" panose="02000400000000000000" pitchFamily="2" charset="0"/>
                        </a:rPr>
                        <a:t>, design, texture, form and function. (ELG)</a:t>
                      </a:r>
                    </a:p>
                    <a:p>
                      <a:pPr algn="l">
                        <a:spcBef>
                          <a:spcPts val="0"/>
                        </a:spcBef>
                        <a:spcAft>
                          <a:spcPts val="0"/>
                        </a:spcAft>
                      </a:pPr>
                      <a:r>
                        <a:rPr lang="en-US" sz="1000" dirty="0">
                          <a:latin typeface="Sassoon Joined ENG" panose="02000400000000000000" pitchFamily="2" charset="0"/>
                        </a:rPr>
                        <a:t>I can sing a range of well-known nursery rhymes and songs; Perform songs, rhymes, poems and stories with others, and – when appropriate – try to move in time with music. (ELG)</a:t>
                      </a:r>
                      <a:endParaRPr lang="en-GB" sz="1000" dirty="0">
                        <a:solidFill>
                          <a:schemeClr val="tx1"/>
                        </a:solidFill>
                        <a:latin typeface="Sassoon Joined ENG" panose="02000400000000000000" pitchFamily="2" charset="0"/>
                      </a:endParaRPr>
                    </a:p>
                    <a:p>
                      <a:pPr algn="l">
                        <a:spcBef>
                          <a:spcPts val="0"/>
                        </a:spcBef>
                        <a:spcAft>
                          <a:spcPts val="0"/>
                        </a:spcAft>
                      </a:pPr>
                      <a:endParaRPr lang="en-US" sz="1000" dirty="0">
                        <a:solidFill>
                          <a:schemeClr val="tx1"/>
                        </a:solidFill>
                        <a:latin typeface="Sassoon Joined ENG" panose="02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assoon Joined ENG" panose="02000400000000000000" pitchFamily="2" charset="0"/>
                        </a:rPr>
                        <a:t>Learning Objective:</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000" dirty="0">
                          <a:latin typeface="Sassoon Joined ENG" panose="02000400000000000000" pitchFamily="2" charset="0"/>
                        </a:rPr>
                        <a:t>I can share my creations, explaining the process I have used.</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000" dirty="0">
                          <a:latin typeface="Sassoon Joined ENG" panose="02000400000000000000" pitchFamily="2" charset="0"/>
                        </a:rPr>
                        <a:t>I can make use of props and materials when role playing characters in narratives and stories. (ELG)</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000" dirty="0">
                          <a:latin typeface="Sassoon Joined ENG" panose="02000400000000000000" pitchFamily="2" charset="0"/>
                        </a:rPr>
                        <a:t>I can invent, adapt and recount narratives and stories with peers and my teacher. (ELG)</a:t>
                      </a:r>
                    </a:p>
                    <a:p>
                      <a:pPr marL="0" indent="0" algn="l">
                        <a:lnSpc>
                          <a:spcPct val="100000"/>
                        </a:lnSpc>
                        <a:spcBef>
                          <a:spcPts val="0"/>
                        </a:spcBef>
                        <a:spcAft>
                          <a:spcPts val="0"/>
                        </a:spcAft>
                        <a:buFont typeface="Courier New" panose="02070309020205020404" pitchFamily="49" charset="0"/>
                        <a:buNone/>
                      </a:pPr>
                      <a:endParaRPr lang="en-GB" sz="1000" kern="1200" dirty="0">
                        <a:solidFill>
                          <a:schemeClr val="tx1"/>
                        </a:solidFill>
                        <a:effectLst/>
                        <a:latin typeface="Sassoon Joined ENG" panose="02000400000000000000" pitchFamily="2"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79563">
                <a:tc vMerge="1">
                  <a:txBody>
                    <a:bodyPr/>
                    <a:lstStyle/>
                    <a:p>
                      <a:pPr algn="ctr"/>
                      <a:endParaRPr lang="en-US" sz="10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rPr>
                        <a:t>Learning experiences will include: Junk modelling (photographing children’s creations and recording them explaining what they did), musical instruments (pitch matching games, humming or</a:t>
                      </a:r>
                      <a:r>
                        <a:rPr lang="en-US" sz="1000" baseline="0" dirty="0">
                          <a:solidFill>
                            <a:schemeClr val="tx1"/>
                          </a:solidFill>
                          <a:latin typeface="Sassoon Joined ENG" panose="02000400000000000000" pitchFamily="2" charset="0"/>
                        </a:rPr>
                        <a:t> singing), o</a:t>
                      </a:r>
                      <a:r>
                        <a:rPr lang="en-GB" sz="1000" kern="1200" dirty="0">
                          <a:solidFill>
                            <a:schemeClr val="tx1"/>
                          </a:solidFill>
                          <a:effectLst/>
                          <a:latin typeface="Sassoon Joined ENG" panose="02000400000000000000" pitchFamily="2" charset="0"/>
                          <a:ea typeface="+mn-ea"/>
                          <a:cs typeface="+mn-cs"/>
                        </a:rPr>
                        <a:t>observational drawings, photograph children acting out emotions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rPr>
                        <a:t>Learning experiences will include: </a:t>
                      </a:r>
                      <a:r>
                        <a:rPr lang="en-GB" sz="1000" dirty="0">
                          <a:solidFill>
                            <a:schemeClr val="tx1"/>
                          </a:solidFill>
                          <a:latin typeface="Sassoon Joined ENG" panose="02000400000000000000" pitchFamily="2" charset="0"/>
                        </a:rPr>
                        <a:t>Firework</a:t>
                      </a:r>
                      <a:r>
                        <a:rPr lang="en-GB" sz="1000" baseline="0" dirty="0">
                          <a:solidFill>
                            <a:schemeClr val="tx1"/>
                          </a:solidFill>
                          <a:latin typeface="Sassoon Joined ENG" panose="02000400000000000000" pitchFamily="2" charset="0"/>
                        </a:rPr>
                        <a:t> artwork, creating </a:t>
                      </a:r>
                      <a:r>
                        <a:rPr lang="en-US" sz="1000" dirty="0">
                          <a:solidFill>
                            <a:schemeClr val="tx1"/>
                          </a:solidFill>
                          <a:latin typeface="Sassoon Joined ENG" panose="02000400000000000000" pitchFamily="2" charset="0"/>
                        </a:rPr>
                        <a:t>Christmas decorations, making Christmas cards, sharing Christmas songs/poems, performing Christmas Nativity, model different joining technique, </a:t>
                      </a:r>
                      <a:r>
                        <a:rPr lang="en-GB" sz="1000" kern="1200" dirty="0">
                          <a:solidFill>
                            <a:schemeClr val="tx1"/>
                          </a:solidFill>
                          <a:effectLst/>
                          <a:latin typeface="Sassoon Joined ENG" panose="02000400000000000000" pitchFamily="2" charset="0"/>
                          <a:ea typeface="+mn-ea"/>
                          <a:cs typeface="+mn-cs"/>
                        </a:rPr>
                        <a:t>Andy Goldsworthy</a:t>
                      </a:r>
                      <a:r>
                        <a:rPr lang="en-GB" sz="1000" kern="1200" baseline="0" dirty="0">
                          <a:solidFill>
                            <a:schemeClr val="tx1"/>
                          </a:solidFill>
                          <a:effectLst/>
                          <a:latin typeface="Sassoon Joined ENG" panose="02000400000000000000" pitchFamily="2" charset="0"/>
                          <a:ea typeface="+mn-ea"/>
                          <a:cs typeface="+mn-cs"/>
                        </a:rPr>
                        <a:t> natural art, Leaf rubbing</a:t>
                      </a:r>
                      <a:endParaRPr lang="en-US" sz="1000" dirty="0">
                        <a:solidFill>
                          <a:schemeClr val="tx1"/>
                        </a:solidFill>
                        <a:latin typeface="Sassoon Joined ENG" panose="02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dirty="0">
                          <a:solidFill>
                            <a:schemeClr val="tx1"/>
                          </a:solidFill>
                          <a:latin typeface="Sassoon Joined ENG" panose="02000400000000000000" pitchFamily="2" charset="0"/>
                        </a:rPr>
                        <a:t>Learning experiences will include: </a:t>
                      </a:r>
                      <a:r>
                        <a:rPr lang="en-GB" sz="1000" dirty="0">
                          <a:solidFill>
                            <a:schemeClr val="tx1"/>
                          </a:solidFill>
                          <a:latin typeface="Sassoon Joined ENG" panose="02000400000000000000" pitchFamily="2" charset="0"/>
                        </a:rPr>
                        <a:t>Space Art, interpretations of Van</a:t>
                      </a:r>
                      <a:r>
                        <a:rPr lang="en-GB" sz="1000" baseline="0" dirty="0">
                          <a:solidFill>
                            <a:schemeClr val="tx1"/>
                          </a:solidFill>
                          <a:latin typeface="Sassoon Joined ENG" panose="02000400000000000000" pitchFamily="2" charset="0"/>
                        </a:rPr>
                        <a:t> Gogh Starry Night, m</a:t>
                      </a:r>
                      <a:r>
                        <a:rPr lang="en-US" sz="1000" dirty="0" err="1">
                          <a:solidFill>
                            <a:schemeClr val="tx1"/>
                          </a:solidFill>
                          <a:latin typeface="Sassoon Joined ENG" panose="02000400000000000000" pitchFamily="2" charset="0"/>
                        </a:rPr>
                        <a:t>aking</a:t>
                      </a:r>
                      <a:r>
                        <a:rPr lang="en-US" sz="1000" dirty="0">
                          <a:solidFill>
                            <a:schemeClr val="tx1"/>
                          </a:solidFill>
                          <a:latin typeface="Sassoon Joined ENG" panose="02000400000000000000" pitchFamily="2" charset="0"/>
                        </a:rPr>
                        <a:t> lanterns, copying Chinese calligraphy, listening to Chinese music and composition, papier mâché planets, Shadow Puppets, making space rockets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dirty="0">
                          <a:solidFill>
                            <a:schemeClr val="tx1"/>
                          </a:solidFill>
                          <a:latin typeface="Sassoon Joined ENG" panose="02000400000000000000" pitchFamily="2" charset="0"/>
                        </a:rPr>
                        <a:t>Learning experiences will include: creating Mother’s Day crafts, performing songs/rhymes in Mother’s Day breakfast, creating Easter crafts, printing patterns on for Easter eggs, creating fossils using clay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rPr>
                        <a:t>Learning experiences will include: exploring different collaging techniques, </a:t>
                      </a:r>
                      <a:r>
                        <a:rPr lang="en-GB" sz="1000" dirty="0">
                          <a:solidFill>
                            <a:schemeClr val="tx1"/>
                          </a:solidFill>
                          <a:latin typeface="Sassoon Joined ENG" panose="02000400000000000000" pitchFamily="2" charset="0"/>
                        </a:rPr>
                        <a:t>role play (shop keeper, chef), e</a:t>
                      </a:r>
                      <a:r>
                        <a:rPr lang="en-US" sz="1000" dirty="0" err="1">
                          <a:solidFill>
                            <a:schemeClr val="tx1"/>
                          </a:solidFill>
                          <a:latin typeface="Sassoon Joined ENG" panose="02000400000000000000" pitchFamily="2" charset="0"/>
                        </a:rPr>
                        <a:t>xploration</a:t>
                      </a:r>
                      <a:r>
                        <a:rPr lang="en-US" sz="1000" dirty="0">
                          <a:solidFill>
                            <a:schemeClr val="tx1"/>
                          </a:solidFill>
                          <a:latin typeface="Sassoon Joined ENG" panose="02000400000000000000" pitchFamily="2" charset="0"/>
                        </a:rPr>
                        <a:t> of other countries using small world characters and dressing up in different traditional outfits, access to musical instruments to create own music in response to stories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l"/>
                      <a:r>
                        <a:rPr lang="en-US" sz="1000" dirty="0">
                          <a:solidFill>
                            <a:schemeClr val="tx1"/>
                          </a:solidFill>
                          <a:latin typeface="Sassoon Joined ENG" panose="02000400000000000000" pitchFamily="2" charset="0"/>
                        </a:rPr>
                        <a:t>Learning experiences will include: Water-paint artwork exploring shading by adding black or white and </a:t>
                      </a:r>
                      <a:r>
                        <a:rPr lang="en-US" sz="1000" dirty="0" err="1">
                          <a:solidFill>
                            <a:schemeClr val="tx1"/>
                          </a:solidFill>
                          <a:latin typeface="Sassoon Joined ENG" panose="02000400000000000000" pitchFamily="2" charset="0"/>
                        </a:rPr>
                        <a:t>colour</a:t>
                      </a:r>
                      <a:r>
                        <a:rPr lang="en-US" sz="1000" dirty="0">
                          <a:solidFill>
                            <a:schemeClr val="tx1"/>
                          </a:solidFill>
                          <a:latin typeface="Sassoon Joined ENG" panose="02000400000000000000" pitchFamily="2" charset="0"/>
                        </a:rPr>
                        <a:t> mixing, making Father’s Day Crafts, making models</a:t>
                      </a:r>
                      <a:r>
                        <a:rPr lang="en-US" sz="1000" baseline="0" dirty="0">
                          <a:solidFill>
                            <a:schemeClr val="tx1"/>
                          </a:solidFill>
                          <a:latin typeface="Sassoon Joined ENG" panose="02000400000000000000" pitchFamily="2" charset="0"/>
                        </a:rPr>
                        <a:t> from recycled materials, model different book making techniques, role playing story innovations using available props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89315782"/>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3234960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18206431"/>
              </p:ext>
            </p:extLst>
          </p:nvPr>
        </p:nvGraphicFramePr>
        <p:xfrm>
          <a:off x="163286" y="909604"/>
          <a:ext cx="11887197" cy="5726985"/>
        </p:xfrm>
        <a:graphic>
          <a:graphicData uri="http://schemas.openxmlformats.org/drawingml/2006/table">
            <a:tbl>
              <a:tblPr firstRow="1" bandRow="1">
                <a:tableStyleId>{5C22544A-7EE6-4342-B048-85BDC9FD1C3A}</a:tableStyleId>
              </a:tblPr>
              <a:tblGrid>
                <a:gridCol w="1698171">
                  <a:extLst>
                    <a:ext uri="{9D8B030D-6E8A-4147-A177-3AD203B41FA5}">
                      <a16:colId xmlns:a16="http://schemas.microsoft.com/office/drawing/2014/main" val="385991600"/>
                    </a:ext>
                  </a:extLst>
                </a:gridCol>
                <a:gridCol w="1698171">
                  <a:extLst>
                    <a:ext uri="{9D8B030D-6E8A-4147-A177-3AD203B41FA5}">
                      <a16:colId xmlns:a16="http://schemas.microsoft.com/office/drawing/2014/main" val="2865123548"/>
                    </a:ext>
                  </a:extLst>
                </a:gridCol>
                <a:gridCol w="1698171">
                  <a:extLst>
                    <a:ext uri="{9D8B030D-6E8A-4147-A177-3AD203B41FA5}">
                      <a16:colId xmlns:a16="http://schemas.microsoft.com/office/drawing/2014/main" val="872926247"/>
                    </a:ext>
                  </a:extLst>
                </a:gridCol>
                <a:gridCol w="1698171">
                  <a:extLst>
                    <a:ext uri="{9D8B030D-6E8A-4147-A177-3AD203B41FA5}">
                      <a16:colId xmlns:a16="http://schemas.microsoft.com/office/drawing/2014/main" val="1315738151"/>
                    </a:ext>
                  </a:extLst>
                </a:gridCol>
                <a:gridCol w="1698171">
                  <a:extLst>
                    <a:ext uri="{9D8B030D-6E8A-4147-A177-3AD203B41FA5}">
                      <a16:colId xmlns:a16="http://schemas.microsoft.com/office/drawing/2014/main" val="2709165749"/>
                    </a:ext>
                  </a:extLst>
                </a:gridCol>
                <a:gridCol w="1698171">
                  <a:extLst>
                    <a:ext uri="{9D8B030D-6E8A-4147-A177-3AD203B41FA5}">
                      <a16:colId xmlns:a16="http://schemas.microsoft.com/office/drawing/2014/main" val="2335150482"/>
                    </a:ext>
                  </a:extLst>
                </a:gridCol>
                <a:gridCol w="1698171">
                  <a:extLst>
                    <a:ext uri="{9D8B030D-6E8A-4147-A177-3AD203B41FA5}">
                      <a16:colId xmlns:a16="http://schemas.microsoft.com/office/drawing/2014/main" val="4046203905"/>
                    </a:ext>
                  </a:extLst>
                </a:gridCol>
              </a:tblGrid>
              <a:tr h="527690">
                <a:tc gridSpan="7">
                  <a:txBody>
                    <a:bodyPr/>
                    <a:lstStyle/>
                    <a:p>
                      <a:pPr algn="ctr"/>
                      <a:r>
                        <a:rPr lang="en-US" sz="2400" dirty="0">
                          <a:solidFill>
                            <a:schemeClr val="tx1"/>
                          </a:solidFill>
                          <a:latin typeface="Sassoon Joined ENG" panose="02000400000000000000" pitchFamily="2" charset="0"/>
                          <a:cs typeface="Amatic SC" panose="00000500000000000000" pitchFamily="2" charset="-79"/>
                        </a:rPr>
                        <a:t>Early Learning Goals – for the </a:t>
                      </a:r>
                      <a:r>
                        <a:rPr lang="en-US" sz="2800" dirty="0">
                          <a:solidFill>
                            <a:srgbClr val="FF0000"/>
                          </a:solidFill>
                          <a:latin typeface="Sassoon Joined ENG" panose="02000400000000000000" pitchFamily="2" charset="0"/>
                          <a:cs typeface="Amatic SC" panose="00000500000000000000" pitchFamily="2" charset="-79"/>
                        </a:rPr>
                        <a:t>end of the year  </a:t>
                      </a:r>
                      <a:r>
                        <a:rPr lang="en-US" sz="2400" dirty="0">
                          <a:solidFill>
                            <a:schemeClr val="tx1"/>
                          </a:solidFill>
                          <a:latin typeface="Sassoon Joined ENG" panose="02000400000000000000" pitchFamily="2" charset="0"/>
                          <a:cs typeface="Amatic SC" panose="00000500000000000000" pitchFamily="2" charset="-79"/>
                        </a:rPr>
                        <a:t>- Holistic / best fit Judgement! </a:t>
                      </a:r>
                      <a:endParaRPr lang="en-GB" sz="2400" dirty="0">
                        <a:solidFill>
                          <a:schemeClr val="tx1"/>
                        </a:solidFill>
                        <a:latin typeface="Sassoon Joined ENG" panose="02000400000000000000"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27690">
                <a:tc>
                  <a:txBody>
                    <a:bodyPr/>
                    <a:lstStyle/>
                    <a:p>
                      <a:pPr algn="ctr"/>
                      <a:r>
                        <a:rPr lang="en-US" sz="1400" b="1" dirty="0">
                          <a:latin typeface="Sassoon Joined ENG" panose="02000400000000000000" pitchFamily="2" charset="0"/>
                          <a:cs typeface="Amatic SC" panose="00000500000000000000" pitchFamily="2" charset="-79"/>
                        </a:rPr>
                        <a:t>Communication and Language </a:t>
                      </a:r>
                      <a:endParaRPr lang="en-GB" sz="1400" b="1" dirty="0">
                        <a:latin typeface="Sassoon Joined ENG" panose="02000400000000000000"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400" b="1" dirty="0">
                          <a:latin typeface="Sassoon Joined ENG" panose="02000400000000000000" pitchFamily="2" charset="0"/>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Sassoon Joined ENG" panose="02000400000000000000" pitchFamily="2" charset="0"/>
                          <a:cs typeface="Amatic SC" panose="00000500000000000000" pitchFamily="2" charset="-79"/>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Sassoon Joined ENG" panose="02000400000000000000" pitchFamily="2" charset="0"/>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400" b="1" dirty="0">
                          <a:latin typeface="Sassoon Joined ENG" panose="02000400000000000000" pitchFamily="2" charset="0"/>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Sassoon Joined ENG" panose="02000400000000000000" pitchFamily="2" charset="0"/>
                          <a:cs typeface="Amatic SC" panose="00000500000000000000" pitchFamily="2" charset="-79"/>
                        </a:rPr>
                        <a:t>Mathematics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b="1" dirty="0">
                          <a:latin typeface="Sassoon Joined ENG" panose="02000400000000000000" pitchFamily="2" charset="0"/>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Sassoon Joined ENG" panose="02000400000000000000" pitchFamily="2" charset="0"/>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671605">
                <a:tc>
                  <a:txBody>
                    <a:bodyPr/>
                    <a:lstStyle/>
                    <a:p>
                      <a:pPr algn="ctr"/>
                      <a:r>
                        <a:rPr lang="en-US" sz="700" b="1" dirty="0">
                          <a:latin typeface="Sassoon Joined ENG" panose="02000400000000000000" pitchFamily="2" charset="0"/>
                        </a:rPr>
                        <a:t>ELG: Listening, Attention and Understanding</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 Listen attentively and respond to what they hear with relevant questions, comments and actions when being read to and during whole class discussions and small group interactions</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 Make comments about what they have heard and ask questions to clarify their understanding</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 Hold conversation when engaged in back-and-forth exchanges with their teacher and peers</a:t>
                      </a:r>
                    </a:p>
                    <a:p>
                      <a:pPr algn="ctr"/>
                      <a:endParaRPr lang="en-US" sz="700" b="0" dirty="0">
                        <a:latin typeface="Sassoon Joined ENG" panose="02000400000000000000" pitchFamily="2" charset="0"/>
                        <a:cs typeface="Amatic SC" panose="00000500000000000000" pitchFamily="2" charset="-79"/>
                      </a:endParaRPr>
                    </a:p>
                    <a:p>
                      <a:pPr algn="ctr"/>
                      <a:r>
                        <a:rPr lang="en-US" sz="700" b="1" dirty="0">
                          <a:latin typeface="Sassoon Joined ENG" panose="02000400000000000000" pitchFamily="2" charset="0"/>
                        </a:rPr>
                        <a:t>ELG: Speaking</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Participate in small group, class and one-to-one discussions, offering their own ideas, using recently introduced vocabulary.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Offer explanations for why things might happen, making use of recently introduced vocabulary from stories, non-fiction, rhymes and poems when appropriate.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 Express their ideas and feelings about their experiences using full sentences, including use of past, present and future tenses and making use of conjunctions, with modelling and support from their teacher. </a:t>
                      </a:r>
                      <a:endParaRPr lang="en-US" sz="700" b="0" dirty="0">
                        <a:latin typeface="Sassoon Joined ENG" panose="02000400000000000000"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Sassoon Joined ENG" panose="02000400000000000000" pitchFamily="2" charset="0"/>
                        </a:rPr>
                        <a:t>ELG: Self-Regulation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Show an understanding of their own feelings and those of others, and begin to regulate their behaviour accordingly.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 Set and work towards simple goals, being able to wait for what they want and control their immediate impulses when appropriate.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Give focused attention to what the teacher says, responding appropriately even when engaged in activity, and show an ability to follow instructions involving several ideas or actions.</a:t>
                      </a:r>
                    </a:p>
                    <a:p>
                      <a:pPr algn="ctr"/>
                      <a:endParaRPr lang="en-US" sz="700" b="1" dirty="0">
                        <a:latin typeface="Sassoon Joined ENG" panose="02000400000000000000" pitchFamily="2" charset="0"/>
                      </a:endParaRPr>
                    </a:p>
                    <a:p>
                      <a:pPr algn="ctr"/>
                      <a:r>
                        <a:rPr lang="en-US" sz="700" b="1" dirty="0">
                          <a:latin typeface="Sassoon Joined ENG" panose="02000400000000000000" pitchFamily="2" charset="0"/>
                        </a:rPr>
                        <a:t> ELG: Managing Self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Be confident to try new activities and show independence, resilience and perseverance in the face of challenge.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Explain the reasons for rules, know right from wrong and try to behave accordingly.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Manage their own basic hygiene and personal needs, including dressing, going to the toilet and understanding the importance of healthy food choices. </a:t>
                      </a:r>
                    </a:p>
                    <a:p>
                      <a:pPr algn="ctr"/>
                      <a:endParaRPr lang="en-US" sz="700" dirty="0">
                        <a:latin typeface="Sassoon Joined ENG" panose="02000400000000000000" pitchFamily="2" charset="0"/>
                      </a:endParaRPr>
                    </a:p>
                    <a:p>
                      <a:pPr algn="ctr"/>
                      <a:endParaRPr lang="en-US" sz="700" dirty="0">
                        <a:latin typeface="Sassoon Joined ENG" panose="02000400000000000000" pitchFamily="2" charset="0"/>
                      </a:endParaRPr>
                    </a:p>
                    <a:p>
                      <a:pPr algn="ctr"/>
                      <a:r>
                        <a:rPr lang="en-US" sz="700" b="1" dirty="0">
                          <a:latin typeface="Sassoon Joined ENG" panose="02000400000000000000" pitchFamily="2" charset="0"/>
                        </a:rPr>
                        <a:t>ELG: Building Relationships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Work and play cooperatively and take turns with others.</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Form positive attachments to adults and friendships with peers;.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Show sensitivity to their own and to others’ needs. </a:t>
                      </a:r>
                      <a:endParaRPr lang="en-GB" sz="700" dirty="0">
                        <a:solidFill>
                          <a:schemeClr val="tx1"/>
                        </a:solidFill>
                        <a:latin typeface="Sassoon Joined ENG" panose="02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Sassoon Joined ENG" panose="02000400000000000000" pitchFamily="2" charset="0"/>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Sassoon Joined ENG" panose="02000400000000000000" pitchFamily="2"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Sassoon Joined ENG" panose="02000400000000000000" pitchFamily="2" charset="0"/>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Begin to show accuracy and care when drawing. </a:t>
                      </a:r>
                      <a:endParaRPr lang="en-GB" sz="700" dirty="0">
                        <a:solidFill>
                          <a:schemeClr val="tx1"/>
                        </a:solidFill>
                        <a:latin typeface="Sassoon Joined ENG" panose="02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Sassoon Joined ENG" panose="02000400000000000000" pitchFamily="2" charset="0"/>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Sassoon Joined ENG" panose="02000400000000000000" pitchFamily="2" charset="0"/>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Sassoon Joined ENG" panose="02000400000000000000" pitchFamily="2" charset="0"/>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Sassoon Joined ENG" panose="02000400000000000000" pitchFamily="2" charset="0"/>
                        </a:rPr>
                        <a:t> Write simple phrases and sentences that can be read by others.</a:t>
                      </a:r>
                      <a:endParaRPr lang="en-GB" sz="700" dirty="0">
                        <a:solidFill>
                          <a:schemeClr val="tx1"/>
                        </a:solidFill>
                        <a:latin typeface="Sassoon Joined ENG" panose="02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Sassoon Joined ENG" panose="02000400000000000000" pitchFamily="2" charset="0"/>
                        </a:rPr>
                        <a:t>ELG: Number </a:t>
                      </a:r>
                    </a:p>
                    <a:p>
                      <a:pPr algn="ctr">
                        <a:lnSpc>
                          <a:spcPct val="107000"/>
                        </a:lnSpc>
                        <a:spcAft>
                          <a:spcPts val="800"/>
                        </a:spcAft>
                      </a:pPr>
                      <a:r>
                        <a:rPr lang="en-US" sz="700" dirty="0">
                          <a:latin typeface="Sassoon Joined ENG" panose="02000400000000000000" pitchFamily="2" charset="0"/>
                        </a:rPr>
                        <a:t>Have a deep understanding of number to 10, including the composition of each number; </a:t>
                      </a:r>
                    </a:p>
                    <a:p>
                      <a:pPr algn="ctr">
                        <a:lnSpc>
                          <a:spcPct val="107000"/>
                        </a:lnSpc>
                        <a:spcAft>
                          <a:spcPts val="800"/>
                        </a:spcAft>
                      </a:pPr>
                      <a:r>
                        <a:rPr lang="en-US" sz="700" dirty="0" err="1">
                          <a:latin typeface="Sassoon Joined ENG" panose="02000400000000000000" pitchFamily="2" charset="0"/>
                        </a:rPr>
                        <a:t>Subitise</a:t>
                      </a:r>
                      <a:r>
                        <a:rPr lang="en-US" sz="700" dirty="0">
                          <a:latin typeface="Sassoon Joined ENG" panose="02000400000000000000" pitchFamily="2" charset="0"/>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Sassoon Joined ENG" panose="02000400000000000000" pitchFamily="2" charset="0"/>
                        </a:rPr>
                        <a:t>ELG: Numerical Patterns </a:t>
                      </a:r>
                    </a:p>
                    <a:p>
                      <a:pPr algn="ctr">
                        <a:lnSpc>
                          <a:spcPct val="107000"/>
                        </a:lnSpc>
                        <a:spcAft>
                          <a:spcPts val="800"/>
                        </a:spcAft>
                      </a:pPr>
                      <a:r>
                        <a:rPr lang="en-US" sz="700" dirty="0">
                          <a:latin typeface="Sassoon Joined ENG" panose="02000400000000000000" pitchFamily="2" charset="0"/>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Sassoon Joined ENG" panose="02000400000000000000" pitchFamily="2" charset="0"/>
                        </a:rPr>
                        <a:t> Explore and represent patterns within numbers up to 10, including evens and odds, double facts and how quantities can be distributed equally.</a:t>
                      </a:r>
                      <a:endParaRPr lang="en-GB" sz="700" dirty="0">
                        <a:solidFill>
                          <a:schemeClr val="tx1"/>
                        </a:solidFill>
                        <a:latin typeface="Sassoon Joined ENG" panose="02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Sassoon Joined ENG" panose="02000400000000000000" pitchFamily="2" charset="0"/>
                        </a:rPr>
                        <a:t>ELG: Past and Present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Talk about the lives of the people around them and their roles in society.</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Know some similarities and differences between things in the past and now, drawing on their experiences and what has been read in class.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Understand the past through settings, characters and events encountered in books read in class and storytelling.</a:t>
                      </a:r>
                    </a:p>
                    <a:p>
                      <a:pPr algn="ctr"/>
                      <a:endParaRPr lang="en-US" sz="700" dirty="0">
                        <a:latin typeface="Sassoon Joined ENG" panose="02000400000000000000" pitchFamily="2" charset="0"/>
                      </a:endParaRPr>
                    </a:p>
                    <a:p>
                      <a:pPr algn="ctr"/>
                      <a:r>
                        <a:rPr lang="en-US" sz="700" b="1" dirty="0">
                          <a:latin typeface="Sassoon Joined ENG" panose="02000400000000000000" pitchFamily="2" charset="0"/>
                        </a:rPr>
                        <a:t> ELG: People, Culture and Communities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Describe their immediate environment using knowledge from observation, discussion, stories, non-fiction texts and maps.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Know some similarities and differences between different religious and cultural communities in this country, drawing on their experiences and what has been read in class.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Sassoon Joined ENG" panose="02000400000000000000" pitchFamily="2" charset="0"/>
                      </a:endParaRPr>
                    </a:p>
                    <a:p>
                      <a:pPr algn="ctr"/>
                      <a:r>
                        <a:rPr lang="en-US" sz="700" b="1" dirty="0">
                          <a:latin typeface="Sassoon Joined ENG" panose="02000400000000000000" pitchFamily="2" charset="0"/>
                        </a:rPr>
                        <a:t>ELG: The Natural World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Explore the natural world around them, making observations and drawing pictures of animals and plants.</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Know some similarities and differences between the natural world around them and contrasting environments, drawing on their experiences and what has been read in class.</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Understand some important processes and changes in the natural world around them, including the seasons and changing states of matter.</a:t>
                      </a:r>
                      <a:endParaRPr lang="en-GB" sz="700" dirty="0">
                        <a:solidFill>
                          <a:schemeClr val="tx1"/>
                        </a:solidFill>
                        <a:latin typeface="Sassoon Joined ENG" panose="02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Sassoon Joined ENG" panose="02000400000000000000" pitchFamily="2" charset="0"/>
                        </a:rPr>
                        <a:t>ELG: Creating with Materials </a:t>
                      </a:r>
                    </a:p>
                    <a:p>
                      <a:pPr algn="ctr"/>
                      <a:endParaRPr lang="en-US" sz="700" b="1" dirty="0">
                        <a:latin typeface="Sassoon Joined ENG" panose="02000400000000000000" pitchFamily="2" charset="0"/>
                      </a:endParaRPr>
                    </a:p>
                    <a:p>
                      <a:pPr algn="ctr"/>
                      <a:r>
                        <a:rPr lang="en-US" sz="700" dirty="0">
                          <a:latin typeface="Sassoon Joined ENG" panose="02000400000000000000" pitchFamily="2" charset="0"/>
                        </a:rPr>
                        <a:t>Safely use and explore a variety of materials, tools and techniques, experimenting with colour, design, texture, form and function.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Share their creations, explaining the process they have used; - Make use of props and materials when role playing characters in narratives and stories.</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 </a:t>
                      </a:r>
                      <a:r>
                        <a:rPr lang="en-US" sz="700" b="1" dirty="0">
                          <a:latin typeface="Sassoon Joined ENG" panose="02000400000000000000" pitchFamily="2" charset="0"/>
                        </a:rPr>
                        <a:t>ELG: Being Imaginative and Expressive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Invent, adapt and recount narratives and stories with peers and their teacher. </a:t>
                      </a:r>
                    </a:p>
                    <a:p>
                      <a:pPr algn="ctr"/>
                      <a:endParaRPr lang="en-US" sz="700" dirty="0">
                        <a:latin typeface="Sassoon Joined ENG" panose="02000400000000000000" pitchFamily="2" charset="0"/>
                      </a:endParaRPr>
                    </a:p>
                    <a:p>
                      <a:pPr algn="ctr"/>
                      <a:r>
                        <a:rPr lang="en-US" sz="700" dirty="0">
                          <a:latin typeface="Sassoon Joined ENG" panose="02000400000000000000" pitchFamily="2" charset="0"/>
                        </a:rPr>
                        <a:t> Sing a range of well-known nursery rhymes and songs; Perform songs, rhymes, poems and stories with others, and – when appropriate – try to move in time with music. </a:t>
                      </a:r>
                      <a:endParaRPr lang="en-GB" sz="700" dirty="0">
                        <a:solidFill>
                          <a:schemeClr val="tx1"/>
                        </a:solidFill>
                        <a:latin typeface="Sassoon Joined ENG" panose="02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15" name="Title 1">
            <a:extLst>
              <a:ext uri="{FF2B5EF4-FFF2-40B4-BE49-F238E27FC236}">
                <a16:creationId xmlns:a16="http://schemas.microsoft.com/office/drawing/2014/main" id="{56B6FAC5-1BBF-4E2C-BF03-B42D8151D5FC}"/>
              </a:ext>
            </a:extLst>
          </p:cNvPr>
          <p:cNvSpPr txBox="1">
            <a:spLocks/>
          </p:cNvSpPr>
          <p:nvPr/>
        </p:nvSpPr>
        <p:spPr>
          <a:xfrm>
            <a:off x="838200" y="198552"/>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Reception Long Term Plan 22-23</a:t>
            </a:r>
            <a:endParaRPr lang="en-GB" sz="3600" dirty="0">
              <a:latin typeface="Sassoon Joined ENG" panose="02000400000000000000" pitchFamily="2" charset="0"/>
              <a:cs typeface="Amatic SC" panose="00000500000000000000" pitchFamily="2" charset="-79"/>
            </a:endParaRPr>
          </a:p>
        </p:txBody>
      </p:sp>
      <p:pic>
        <p:nvPicPr>
          <p:cNvPr id="16" name="Picture 15" descr="Description: P:\LOGOS\New School Logos\StJoes_Logo.jpg">
            <a:extLst>
              <a:ext uri="{FF2B5EF4-FFF2-40B4-BE49-F238E27FC236}">
                <a16:creationId xmlns:a16="http://schemas.microsoft.com/office/drawing/2014/main" id="{29BC2200-9F6F-46F0-81B6-8B11B71A8D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926" y="121045"/>
            <a:ext cx="721652" cy="736522"/>
          </a:xfrm>
          <a:prstGeom prst="rect">
            <a:avLst/>
          </a:prstGeom>
          <a:noFill/>
          <a:ln>
            <a:noFill/>
          </a:ln>
        </p:spPr>
      </p:pic>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Reception Long Term Plan </a:t>
            </a:r>
            <a:endParaRPr lang="en-GB" sz="3600" dirty="0">
              <a:latin typeface="Sassoon Joined ENG" panose="02000400000000000000"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87579887"/>
              </p:ext>
            </p:extLst>
          </p:nvPr>
        </p:nvGraphicFramePr>
        <p:xfrm>
          <a:off x="366318" y="590550"/>
          <a:ext cx="11459364" cy="592708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40684">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2768">
                <a:tc>
                  <a:txBody>
                    <a:bodyPr/>
                    <a:lstStyle/>
                    <a:p>
                      <a:pPr algn="ctr"/>
                      <a:r>
                        <a:rPr lang="en-US" sz="1800" b="1" dirty="0">
                          <a:latin typeface="Sassoon Joined ENG" panose="02000400000000000000" pitchFamily="2" charset="0"/>
                          <a:cs typeface="Amatic SC" panose="00000500000000000000" pitchFamily="2" charset="-79"/>
                        </a:rPr>
                        <a:t>General Themes </a:t>
                      </a:r>
                      <a:endParaRPr lang="en-GB" sz="1800" b="1" dirty="0">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30503">
                <a:tc rowSpan="2">
                  <a:txBody>
                    <a:bodyPr/>
                    <a:lstStyle/>
                    <a:p>
                      <a:pPr algn="ctr"/>
                      <a:r>
                        <a:rPr lang="en-US" sz="8000" b="0" dirty="0">
                          <a:latin typeface="Sassoon Joined ENG" panose="02000400000000000000" pitchFamily="2" charset="0"/>
                          <a:cs typeface="Amatic SC" panose="00000500000000000000" pitchFamily="2" charset="-79"/>
                        </a:rPr>
                        <a:t> </a:t>
                      </a:r>
                    </a:p>
                    <a:p>
                      <a:pPr algn="ctr"/>
                      <a:endParaRPr lang="en-US" sz="2800" b="0" dirty="0">
                        <a:latin typeface="Sassoon Joined ENG" panose="02000400000000000000" pitchFamily="2" charset="0"/>
                        <a:cs typeface="Amatic SC" panose="00000500000000000000" pitchFamily="2" charset="-79"/>
                      </a:endParaRPr>
                    </a:p>
                    <a:p>
                      <a:pPr algn="ctr"/>
                      <a:endParaRPr lang="en-US" sz="2800" b="0" dirty="0">
                        <a:latin typeface="Sassoon Joined ENG" panose="02000400000000000000" pitchFamily="2" charset="0"/>
                        <a:cs typeface="Amatic SC" panose="00000500000000000000" pitchFamily="2" charset="-79"/>
                      </a:endParaRPr>
                    </a:p>
                    <a:p>
                      <a:pPr algn="ctr"/>
                      <a:endParaRPr lang="en-US" sz="2800" b="0" dirty="0">
                        <a:latin typeface="Sassoon Joined ENG" panose="02000400000000000000" pitchFamily="2" charset="0"/>
                        <a:cs typeface="Amatic SC" panose="00000500000000000000" pitchFamily="2" charset="-79"/>
                      </a:endParaRPr>
                    </a:p>
                    <a:p>
                      <a:pPr algn="ctr"/>
                      <a:endParaRPr lang="en-US" sz="2800" b="0" dirty="0">
                        <a:latin typeface="Sassoon Joined ENG" panose="02000400000000000000" pitchFamily="2" charset="0"/>
                        <a:cs typeface="Amatic SC" panose="00000500000000000000" pitchFamily="2" charset="-79"/>
                      </a:endParaRPr>
                    </a:p>
                    <a:p>
                      <a:pPr algn="ctr"/>
                      <a:endParaRPr lang="en-US" sz="2800" b="0" dirty="0">
                        <a:latin typeface="Sassoon Joined ENG" panose="02000400000000000000" pitchFamily="2" charset="0"/>
                        <a:cs typeface="Amatic SC" panose="00000500000000000000" pitchFamily="2" charset="-79"/>
                      </a:endParaRPr>
                    </a:p>
                    <a:p>
                      <a:pPr algn="ctr"/>
                      <a:r>
                        <a:rPr lang="en-US" sz="3200" b="0" dirty="0">
                          <a:latin typeface="Sassoon Joined ENG" panose="02000400000000000000" pitchFamily="2" charset="0"/>
                          <a:cs typeface="Amatic SC" panose="00000500000000000000" pitchFamily="2" charset="-79"/>
                        </a:rPr>
                        <a:t>Over Arching Principles </a:t>
                      </a:r>
                      <a:endParaRPr lang="en-GB" sz="3200" b="0" dirty="0">
                        <a:latin typeface="Sassoon Joined ENG" panose="02000400000000000000"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p>
                      <a:pPr algn="ctr"/>
                      <a:r>
                        <a:rPr lang="en-US" sz="1200" b="1" dirty="0">
                          <a:solidFill>
                            <a:schemeClr val="tx1"/>
                          </a:solidFill>
                          <a:latin typeface="Sassoon Joined ENG" panose="02000400000000000000" pitchFamily="2" charset="0"/>
                          <a:cs typeface="Amatic SC" panose="00000500000000000000" pitchFamily="2" charset="-79"/>
                        </a:rPr>
                        <a:t>Characteristics of Effective Learning </a:t>
                      </a:r>
                    </a:p>
                    <a:p>
                      <a:r>
                        <a:rPr lang="en-US" sz="1200" b="1" dirty="0">
                          <a:solidFill>
                            <a:srgbClr val="FF33CC"/>
                          </a:solidFill>
                          <a:latin typeface="Sassoon Joined ENG" panose="02000400000000000000" pitchFamily="2" charset="0"/>
                          <a:cs typeface="Amatic SC" panose="00000500000000000000" pitchFamily="2" charset="-79"/>
                        </a:rPr>
                        <a:t>Playing and exploring: </a:t>
                      </a:r>
                      <a:r>
                        <a:rPr lang="en-US" sz="1200" dirty="0">
                          <a:latin typeface="Sassoon Joined ENG" panose="02000400000000000000" pitchFamily="2" charset="0"/>
                          <a:cs typeface="RM Typerighter old" panose="00000400000000000000" pitchFamily="2" charset="-79"/>
                        </a:rPr>
                        <a:t>- Children investigate and experience things, and ‘have a go’. </a:t>
                      </a:r>
                      <a:r>
                        <a:rPr lang="en-GB" sz="1200" dirty="0">
                          <a:solidFill>
                            <a:srgbClr val="000000"/>
                          </a:solidFill>
                          <a:effectLst/>
                          <a:latin typeface="Sassoon Joined ENG" panose="02000400000000000000" pitchFamily="2" charset="0"/>
                          <a:ea typeface="Calibri" panose="020F0502020204030204" pitchFamily="34" charset="0"/>
                          <a:cs typeface="Acumin Pro"/>
                        </a:rPr>
                        <a:t>Children who actively participate in their </a:t>
                      </a:r>
                      <a:r>
                        <a:rPr lang="en-GB" sz="1200" dirty="0">
                          <a:solidFill>
                            <a:srgbClr val="000000"/>
                          </a:solidFill>
                          <a:latin typeface="Sassoon Joined ENG" panose="02000400000000000000" pitchFamily="2" charset="0"/>
                          <a:ea typeface="Calibri" panose="020F0502020204030204" pitchFamily="34" charset="0"/>
                          <a:cs typeface="Acumin Pro"/>
                        </a:rPr>
                        <a:t>own play </a:t>
                      </a:r>
                      <a:r>
                        <a:rPr lang="en-GB" sz="1200" dirty="0">
                          <a:solidFill>
                            <a:srgbClr val="000000"/>
                          </a:solidFill>
                          <a:effectLst/>
                          <a:latin typeface="Sassoon Joined ENG" panose="02000400000000000000" pitchFamily="2" charset="0"/>
                          <a:ea typeface="Calibri" panose="020F0502020204030204" pitchFamily="34" charset="0"/>
                          <a:cs typeface="Acumin Pro"/>
                        </a:rPr>
                        <a:t>develop a larger store of information and experiences to draw on which positively supports their learning </a:t>
                      </a:r>
                      <a:endParaRPr lang="en-US" sz="1200" dirty="0">
                        <a:latin typeface="Sassoon Joined ENG" panose="02000400000000000000" pitchFamily="2" charset="0"/>
                        <a:cs typeface="RM Typerighter old" panose="00000400000000000000" pitchFamily="2" charset="-79"/>
                      </a:endParaRPr>
                    </a:p>
                    <a:p>
                      <a:r>
                        <a:rPr lang="en-US" sz="1200" b="1" dirty="0">
                          <a:solidFill>
                            <a:srgbClr val="FF33CC"/>
                          </a:solidFill>
                          <a:latin typeface="Sassoon Joined ENG" panose="02000400000000000000" pitchFamily="2" charset="0"/>
                          <a:cs typeface="Amatic SC" panose="00000500000000000000" pitchFamily="2" charset="-79"/>
                        </a:rPr>
                        <a:t>Active learning: </a:t>
                      </a:r>
                      <a:r>
                        <a:rPr lang="en-US" sz="1200" dirty="0">
                          <a:latin typeface="Sassoon Joined ENG" panose="02000400000000000000" pitchFamily="2" charset="0"/>
                          <a:cs typeface="RM Typerighter old" panose="00000400000000000000" pitchFamily="2" charset="-79"/>
                        </a:rPr>
                        <a:t>- Children concentrate and keep on trying if they encounter difficulties. They are proud of their own achievements. </a:t>
                      </a:r>
                      <a:r>
                        <a:rPr lang="en-GB" sz="1200" dirty="0">
                          <a:effectLst/>
                          <a:latin typeface="Sassoon Joined ENG" panose="02000400000000000000" pitchFamily="2" charset="0"/>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Sassoon Joined ENG" panose="02000400000000000000" pitchFamily="2" charset="0"/>
                          <a:cs typeface="Amatic SC" panose="00000500000000000000" pitchFamily="2" charset="-79"/>
                        </a:rPr>
                        <a:t>Creating and thinking critically: </a:t>
                      </a:r>
                      <a:r>
                        <a:rPr lang="en-US" sz="1200" dirty="0">
                          <a:latin typeface="Sassoon Joined ENG" panose="02000400000000000000" pitchFamily="2" charset="0"/>
                          <a:cs typeface="RM Typerighter old" panose="00000400000000000000" pitchFamily="2" charset="-79"/>
                        </a:rPr>
                        <a:t>- Children develop their own ideas and make links between these ideas. </a:t>
                      </a:r>
                      <a:r>
                        <a:rPr lang="en-GB" sz="1200" dirty="0">
                          <a:effectLst/>
                          <a:latin typeface="Sassoon Joined ENG" panose="02000400000000000000" pitchFamily="2" charset="0"/>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Sassoon Joined ENG" panose="02000400000000000000" pitchFamily="2" charset="0"/>
                          <a:ea typeface="Calibri" panose="020F0502020204030204" pitchFamily="34" charset="0"/>
                          <a:cs typeface="Arial" panose="020B0604020202020204" pitchFamily="34" charset="0"/>
                        </a:rPr>
                        <a:t> </a:t>
                      </a:r>
                    </a:p>
                    <a:p>
                      <a:endParaRPr lang="en-GB" sz="1200" dirty="0">
                        <a:latin typeface="Sassoon Joined ENG" panose="02000400000000000000" pitchFamily="2" charset="0"/>
                        <a:cs typeface="RM Typerighter old" panose="000004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endParaRPr lang="en-US" sz="1200" b="1" i="0" dirty="0">
                        <a:solidFill>
                          <a:srgbClr val="7030A0"/>
                        </a:solidFill>
                        <a:latin typeface="Sassoon Joined ENG" panose="02000400000000000000" pitchFamily="2" charset="0"/>
                        <a:cs typeface="Amatic SC" panose="00000500000000000000" pitchFamily="2" charset="-79"/>
                      </a:endParaRPr>
                    </a:p>
                    <a:p>
                      <a:r>
                        <a:rPr lang="en-US" sz="1200" b="1" i="0" dirty="0">
                          <a:solidFill>
                            <a:srgbClr val="7030A0"/>
                          </a:solidFill>
                          <a:latin typeface="Sassoon Joined ENG" panose="02000400000000000000" pitchFamily="2" charset="0"/>
                          <a:cs typeface="Amatic SC" panose="00000500000000000000" pitchFamily="2" charset="-79"/>
                        </a:rPr>
                        <a:t>Unique Child: </a:t>
                      </a:r>
                      <a:r>
                        <a:rPr lang="en-US" sz="1200" i="0" dirty="0">
                          <a:latin typeface="Sassoon Joined ENG" panose="02000400000000000000" pitchFamily="2" charset="0"/>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Sassoon Joined ENG" panose="02000400000000000000" pitchFamily="2" charset="0"/>
                          <a:cs typeface="Amatic SC" panose="00000500000000000000" pitchFamily="2" charset="-79"/>
                        </a:rPr>
                        <a:t>Positive Relationships: </a:t>
                      </a:r>
                      <a:r>
                        <a:rPr lang="en-US" sz="1200" i="0" dirty="0">
                          <a:latin typeface="Sassoon Joined ENG" panose="02000400000000000000" pitchFamily="2" charset="0"/>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Sassoon Joined ENG" panose="02000400000000000000" pitchFamily="2" charset="0"/>
                          <a:cs typeface="Amatic SC" panose="00000500000000000000" pitchFamily="2" charset="-79"/>
                        </a:rPr>
                        <a:t>Enabling environments: </a:t>
                      </a:r>
                      <a:r>
                        <a:rPr lang="en-US" sz="1200" i="0" dirty="0">
                          <a:latin typeface="Sassoon Joined ENG" panose="02000400000000000000" pitchFamily="2" charset="0"/>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Sassoon Joined ENG" panose="02000400000000000000" pitchFamily="2" charset="0"/>
                          <a:cs typeface="Amatic SC" panose="00000500000000000000" pitchFamily="2" charset="-79"/>
                        </a:rPr>
                        <a:t>Learning and Development: </a:t>
                      </a:r>
                      <a:r>
                        <a:rPr lang="en-US" sz="1200" i="0" dirty="0">
                          <a:solidFill>
                            <a:schemeClr val="tx1"/>
                          </a:solidFill>
                          <a:latin typeface="Sassoon Joined ENG" panose="02000400000000000000" pitchFamily="2" charset="0"/>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0" dirty="0">
                        <a:solidFill>
                          <a:schemeClr val="tx1"/>
                        </a:solidFill>
                        <a:latin typeface="Sassoon Joined ENG" panose="02000400000000000000" pitchFamily="2" charset="0"/>
                        <a:cs typeface="RM Typerighter old" panose="00000400000000000000" pitchFamily="2" charset="-79"/>
                      </a:endParaRPr>
                    </a:p>
                    <a:p>
                      <a:r>
                        <a:rPr lang="en-US" sz="1200" i="0" dirty="0">
                          <a:solidFill>
                            <a:schemeClr val="tx1"/>
                          </a:solidFill>
                          <a:latin typeface="Sassoon Joined ENG" panose="02000400000000000000" pitchFamily="2" charset="0"/>
                          <a:cs typeface="RM Typerighter old" panose="00000400000000000000" pitchFamily="2" charset="-79"/>
                        </a:rPr>
                        <a:t>PLAY: At St Joseph’s</a:t>
                      </a:r>
                      <a:r>
                        <a:rPr lang="en-US" sz="1200" b="0" i="0" kern="1200" dirty="0">
                          <a:solidFill>
                            <a:schemeClr val="tx1"/>
                          </a:solidFill>
                          <a:effectLst/>
                          <a:latin typeface="Sassoon Joined ENG" panose="02000400000000000000" pitchFamily="2" charset="0"/>
                          <a:ea typeface="+mn-ea"/>
                          <a:cs typeface="+mn-cs"/>
                        </a:rPr>
                        <a:t>,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0" dirty="0">
                          <a:solidFill>
                            <a:schemeClr val="tx1"/>
                          </a:solidFill>
                          <a:latin typeface="Sassoon Joined ENG" panose="02000400000000000000" pitchFamily="2" charset="0"/>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0" kern="1200" dirty="0">
                          <a:solidFill>
                            <a:schemeClr val="tx1"/>
                          </a:solidFill>
                          <a:effectLst/>
                          <a:latin typeface="Sassoon Joined ENG" panose="02000400000000000000" pitchFamily="2" charset="0"/>
                          <a:ea typeface="+mn-ea"/>
                          <a:cs typeface="+mn-cs"/>
                        </a:rPr>
                        <a:t>’. </a:t>
                      </a:r>
                    </a:p>
                    <a:p>
                      <a:pPr algn="ctr"/>
                      <a:endParaRPr lang="en-US" sz="1200" b="0" i="0" kern="1200" dirty="0">
                        <a:solidFill>
                          <a:schemeClr val="tx1"/>
                        </a:solidFill>
                        <a:effectLst/>
                        <a:latin typeface="Sassoon Joined ENG" panose="02000400000000000000" pitchFamily="2" charset="0"/>
                        <a:ea typeface="+mn-ea"/>
                        <a:cs typeface="+mn-cs"/>
                      </a:endParaRPr>
                    </a:p>
                    <a:p>
                      <a:pPr algn="ctr"/>
                      <a:r>
                        <a:rPr lang="en-US" sz="1400" b="1" i="0" dirty="0">
                          <a:solidFill>
                            <a:schemeClr val="tx1"/>
                          </a:solidFill>
                          <a:latin typeface="Sassoon Joined ENG" panose="02000400000000000000" pitchFamily="2" charset="0"/>
                          <a:cs typeface="Amatic SC" panose="00000500000000000000" pitchFamily="2" charset="-79"/>
                        </a:rPr>
                        <a:t>We will ensure that all children learn and develop well and are kept healthy and safe at ALL times. </a:t>
                      </a:r>
                      <a:endParaRPr lang="en-GB" sz="1400" b="1" i="0" dirty="0">
                        <a:solidFill>
                          <a:schemeClr val="tx1"/>
                        </a:solidFill>
                        <a:latin typeface="Sassoon Joined ENG" panose="02000400000000000000" pitchFamily="2" charset="0"/>
                        <a:cs typeface="Amatic SC" panose="00000500000000000000" pitchFamily="2" charset="-79"/>
                      </a:endParaRPr>
                    </a:p>
                    <a:p>
                      <a:endParaRPr lang="en-US" sz="1200" i="0" dirty="0">
                        <a:latin typeface="Sassoon Joined ENG" panose="02000400000000000000" pitchFamily="2" charset="0"/>
                        <a:cs typeface="RM Typerighter old" panose="000004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21556" y="4174629"/>
            <a:ext cx="1438183" cy="1186155"/>
          </a:xfrm>
          <a:prstGeom prst="curvedDownArrow">
            <a:avLst>
              <a:gd name="adj1" fmla="val 25000"/>
              <a:gd name="adj2" fmla="val 37049"/>
              <a:gd name="adj3" fmla="val 25000"/>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19396" y="1328636"/>
            <a:ext cx="2281830" cy="22818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627632" y="2146386"/>
            <a:ext cx="987771"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latin typeface="Sassoon Joined ENG" panose="02000400000000000000" pitchFamily="2" charset="0"/>
              </a:rPr>
              <a:t>COEL</a:t>
            </a:r>
          </a:p>
        </p:txBody>
      </p:sp>
      <p:pic>
        <p:nvPicPr>
          <p:cNvPr id="8" name="Picture 7" descr="Description: P:\LOGOS\New School Logos\StJoes_Logo.jpg">
            <a:extLst>
              <a:ext uri="{FF2B5EF4-FFF2-40B4-BE49-F238E27FC236}">
                <a16:creationId xmlns:a16="http://schemas.microsoft.com/office/drawing/2014/main" id="{182E3801-F42C-4791-857D-0E919D64B83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71249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8552"/>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Reception Long Term Plan</a:t>
            </a:r>
            <a:endParaRPr lang="en-GB" sz="3600" dirty="0">
              <a:latin typeface="Sassoon Joined ENG" panose="02000400000000000000"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50268752"/>
              </p:ext>
            </p:extLst>
          </p:nvPr>
        </p:nvGraphicFramePr>
        <p:xfrm>
          <a:off x="133491" y="714319"/>
          <a:ext cx="11925018" cy="6029929"/>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8694">
                  <a:extLst>
                    <a:ext uri="{9D8B030D-6E8A-4147-A177-3AD203B41FA5}">
                      <a16:colId xmlns:a16="http://schemas.microsoft.com/office/drawing/2014/main" val="872926247"/>
                    </a:ext>
                  </a:extLst>
                </a:gridCol>
                <a:gridCol w="1698454">
                  <a:extLst>
                    <a:ext uri="{9D8B030D-6E8A-4147-A177-3AD203B41FA5}">
                      <a16:colId xmlns:a16="http://schemas.microsoft.com/office/drawing/2014/main" val="1315738151"/>
                    </a:ext>
                  </a:extLst>
                </a:gridCol>
                <a:gridCol w="1699502">
                  <a:extLst>
                    <a:ext uri="{9D8B030D-6E8A-4147-A177-3AD203B41FA5}">
                      <a16:colId xmlns:a16="http://schemas.microsoft.com/office/drawing/2014/main" val="2709165749"/>
                    </a:ext>
                  </a:extLst>
                </a:gridCol>
                <a:gridCol w="1707646">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380789">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162291">
                <a:tc>
                  <a:txBody>
                    <a:bodyPr/>
                    <a:lstStyle/>
                    <a:p>
                      <a:pPr algn="ctr"/>
                      <a:r>
                        <a:rPr lang="en-US" sz="1800" b="1" dirty="0">
                          <a:latin typeface="Sassoon Joined ENG" panose="02000400000000000000" pitchFamily="2" charset="0"/>
                          <a:cs typeface="Amatic SC" panose="00000500000000000000" pitchFamily="2" charset="-79"/>
                        </a:rPr>
                        <a:t>General Themes </a:t>
                      </a:r>
                    </a:p>
                    <a:p>
                      <a:pPr algn="ctr"/>
                      <a:r>
                        <a:rPr lang="en-US" sz="1000" b="0" i="0" dirty="0">
                          <a:latin typeface="Sassoon Joined ENG" panose="02000400000000000000" pitchFamily="2" charset="0"/>
                          <a:cs typeface="Amatic SC" panose="00000500000000000000" pitchFamily="2" charset="-79"/>
                        </a:rPr>
                        <a:t>These themes may be adapted at various points to allow for children’s interests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p>
                      <a:pPr algn="ctr"/>
                      <a:r>
                        <a:rPr lang="en-GB" sz="1100" b="0" dirty="0">
                          <a:solidFill>
                            <a:schemeClr val="tx1"/>
                          </a:solidFill>
                          <a:latin typeface="Sassoon Joined ENG" panose="02000400000000000000" pitchFamily="2" charset="0"/>
                          <a:cs typeface="Amatic SC" panose="00000500000000000000" pitchFamily="2" charset="-79"/>
                        </a:rPr>
                        <a:t>(my family, my friends, my home, people who help me)</a:t>
                      </a:r>
                      <a:endParaRPr lang="en-US" sz="1100" b="0" dirty="0">
                        <a:solidFill>
                          <a:schemeClr val="tx1"/>
                        </a:solidFill>
                        <a:latin typeface="Sassoon Joined ENG" panose="02000400000000000000"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assoon Joined ENG" panose="02000400000000000000" pitchFamily="2" charset="0"/>
                          <a:ea typeface="+mn-ea"/>
                          <a:cs typeface="Amatic SC" panose="00000500000000000000" pitchFamily="2" charset="-79"/>
                        </a:rPr>
                        <a:t>(woodland creatures, woodland setting, nocturnal animals)</a:t>
                      </a:r>
                      <a:endParaRPr lang="en-US" sz="1100" b="0" kern="1200" dirty="0">
                        <a:solidFill>
                          <a:schemeClr val="tx1"/>
                        </a:solidFill>
                        <a:latin typeface="Sassoon Joined ENG" panose="02000400000000000000" pitchFamily="2" charset="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assoon Joined ENG" panose="02000400000000000000" pitchFamily="2" charset="0"/>
                          <a:ea typeface="+mn-ea"/>
                          <a:cs typeface="Amatic SC" panose="00000500000000000000" pitchFamily="2" charset="-79"/>
                        </a:rPr>
                        <a:t>(planets, astronauts, rockets, aliens, stars, sun, moon)</a:t>
                      </a:r>
                      <a:endParaRPr lang="en-US" sz="1100" b="0" kern="1200" dirty="0">
                        <a:solidFill>
                          <a:schemeClr val="tx1"/>
                        </a:solidFill>
                        <a:latin typeface="Sassoon Joined ENG" panose="02000400000000000000" pitchFamily="2" charset="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Sassoon Joined ENG" panose="02000400000000000000" pitchFamily="2" charset="0"/>
                          <a:ea typeface="+mn-ea"/>
                          <a:cs typeface="Amatic SC" panose="00000500000000000000" pitchFamily="2" charset="-79"/>
                        </a:rPr>
                        <a:t>(minibeasts, insects, habitats, dinosaurs, large land and sea creatures)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Sassoon Joined ENG" panose="02000400000000000000" pitchFamily="2" charset="0"/>
                          <a:ea typeface="+mn-ea"/>
                          <a:cs typeface="Amatic SC" panose="00000500000000000000" pitchFamily="2" charset="-79"/>
                        </a:rPr>
                        <a:t>(fruit, vegetables, taste, senses, growing, cooking, 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Sassoon Joined ENG" panose="02000400000000000000" pitchFamily="2" charset="0"/>
                          <a:ea typeface="+mn-ea"/>
                          <a:cs typeface="Amatic SC" panose="00000500000000000000" pitchFamily="2" charset="-79"/>
                        </a:rPr>
                        <a:t>(imagination, story-telling, role play, performance, acting, fairytales)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Sassoon Joined ENG" panose="02000400000000000000"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552601">
                <a:tc>
                  <a:txBody>
                    <a:bodyPr/>
                    <a:lstStyle/>
                    <a:p>
                      <a:pPr algn="ctr"/>
                      <a:r>
                        <a:rPr lang="en-US" sz="1600" b="1" dirty="0">
                          <a:latin typeface="Sassoon Joined ENG" panose="02000400000000000000" pitchFamily="2" charset="0"/>
                          <a:cs typeface="Amatic SC" panose="00000500000000000000" pitchFamily="2" charset="-79"/>
                        </a:rPr>
                        <a:t>High</a:t>
                      </a:r>
                      <a:r>
                        <a:rPr lang="en-US" sz="1600" b="1" baseline="0" dirty="0">
                          <a:latin typeface="Sassoon Joined ENG" panose="02000400000000000000" pitchFamily="2" charset="0"/>
                          <a:cs typeface="Amatic SC" panose="00000500000000000000" pitchFamily="2" charset="-79"/>
                        </a:rPr>
                        <a:t> quality </a:t>
                      </a:r>
                      <a:r>
                        <a:rPr lang="en-US" sz="1600" b="1" dirty="0">
                          <a:latin typeface="Sassoon Joined ENG" panose="02000400000000000000" pitchFamily="2" charset="0"/>
                          <a:cs typeface="Amatic SC" panose="00000500000000000000" pitchFamily="2" charset="-79"/>
                        </a:rPr>
                        <a:t>Texts</a:t>
                      </a:r>
                    </a:p>
                    <a:p>
                      <a:pPr algn="ctr"/>
                      <a:endParaRPr lang="en-GB" sz="1600" b="1" dirty="0">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A Squash and a Squeeze</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algn="ctr">
                        <a:lnSpc>
                          <a:spcPct val="100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Monkey Puzzle</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algn="ctr">
                        <a:lnSpc>
                          <a:spcPct val="100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Mr Big</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algn="ctr">
                        <a:lnSpc>
                          <a:spcPct val="100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My Mum is Fantastic</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algn="ctr">
                        <a:lnSpc>
                          <a:spcPct val="100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My Dad is Brilliant</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algn="ctr">
                        <a:lnSpc>
                          <a:spcPct val="100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Pumpkin Soup </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algn="ctr">
                        <a:lnSpc>
                          <a:spcPct val="100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The Colour Monster</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algn="ctr">
                        <a:lnSpc>
                          <a:spcPct val="100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The Colour Monster goes to school</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00" kern="1200" dirty="0">
                          <a:solidFill>
                            <a:schemeClr val="dk1"/>
                          </a:solidFill>
                          <a:effectLst/>
                          <a:latin typeface="Sassoon Joined ENG" panose="02000400000000000000" pitchFamily="2" charset="0"/>
                          <a:ea typeface="+mn-ea"/>
                          <a:cs typeface="+mn-cs"/>
                        </a:rPr>
                        <a:t>The Gruffalo </a:t>
                      </a:r>
                    </a:p>
                    <a:p>
                      <a:pPr algn="ctr"/>
                      <a:r>
                        <a:rPr lang="en-GB" sz="1000" kern="1200" dirty="0">
                          <a:solidFill>
                            <a:schemeClr val="dk1"/>
                          </a:solidFill>
                          <a:effectLst/>
                          <a:latin typeface="Sassoon Joined ENG" panose="02000400000000000000" pitchFamily="2" charset="0"/>
                          <a:ea typeface="+mn-ea"/>
                          <a:cs typeface="+mn-cs"/>
                        </a:rPr>
                        <a:t>We’re Going on a leaf Hunt</a:t>
                      </a:r>
                    </a:p>
                    <a:p>
                      <a:pPr algn="ctr"/>
                      <a:r>
                        <a:rPr lang="en-GB" sz="1000" kern="1200" dirty="0">
                          <a:solidFill>
                            <a:schemeClr val="dk1"/>
                          </a:solidFill>
                          <a:effectLst/>
                          <a:latin typeface="Sassoon Joined ENG" panose="02000400000000000000" pitchFamily="2" charset="0"/>
                          <a:ea typeface="+mn-ea"/>
                          <a:cs typeface="+mn-cs"/>
                        </a:rPr>
                        <a:t>The Gruffalo’s Child        </a:t>
                      </a:r>
                    </a:p>
                    <a:p>
                      <a:pPr algn="ctr"/>
                      <a:r>
                        <a:rPr lang="en-GB" sz="1000" kern="1200" dirty="0">
                          <a:solidFill>
                            <a:schemeClr val="dk1"/>
                          </a:solidFill>
                          <a:effectLst/>
                          <a:latin typeface="Sassoon Joined ENG" panose="02000400000000000000" pitchFamily="2" charset="0"/>
                          <a:ea typeface="+mn-ea"/>
                          <a:cs typeface="+mn-cs"/>
                        </a:rPr>
                        <a:t>Little Red </a:t>
                      </a:r>
                    </a:p>
                    <a:p>
                      <a:pPr algn="ctr"/>
                      <a:r>
                        <a:rPr lang="en-GB" sz="1000" kern="1200" dirty="0">
                          <a:solidFill>
                            <a:schemeClr val="dk1"/>
                          </a:solidFill>
                          <a:effectLst/>
                          <a:latin typeface="Sassoon Joined ENG" panose="02000400000000000000" pitchFamily="2" charset="0"/>
                          <a:ea typeface="+mn-ea"/>
                          <a:cs typeface="+mn-cs"/>
                        </a:rPr>
                        <a:t>The Owl Who was Afraid of the Dark</a:t>
                      </a:r>
                    </a:p>
                    <a:p>
                      <a:pPr algn="ctr"/>
                      <a:r>
                        <a:rPr lang="en-GB" sz="1000" kern="1200" dirty="0">
                          <a:solidFill>
                            <a:schemeClr val="dk1"/>
                          </a:solidFill>
                          <a:effectLst/>
                          <a:latin typeface="Sassoon Joined ENG" panose="02000400000000000000" pitchFamily="2" charset="0"/>
                          <a:ea typeface="+mn-ea"/>
                          <a:cs typeface="+mn-cs"/>
                        </a:rPr>
                        <a:t>Night Monkey, Day Monkey</a:t>
                      </a:r>
                    </a:p>
                    <a:p>
                      <a:pPr algn="ctr"/>
                      <a:r>
                        <a:rPr lang="en-GB" sz="1000" kern="1200" dirty="0">
                          <a:solidFill>
                            <a:schemeClr val="dk1"/>
                          </a:solidFill>
                          <a:effectLst/>
                          <a:latin typeface="Sassoon Joined ENG" panose="02000400000000000000" pitchFamily="2" charset="0"/>
                          <a:ea typeface="+mn-ea"/>
                          <a:cs typeface="+mn-cs"/>
                        </a:rPr>
                        <a:t>A walk in the woods</a:t>
                      </a:r>
                    </a:p>
                    <a:p>
                      <a:pPr algn="ctr"/>
                      <a:r>
                        <a:rPr lang="en-GB" sz="1000" kern="1200" dirty="0">
                          <a:solidFill>
                            <a:schemeClr val="dk1"/>
                          </a:solidFill>
                          <a:effectLst/>
                          <a:latin typeface="Sassoon Joined ENG" panose="02000400000000000000" pitchFamily="2" charset="0"/>
                          <a:ea typeface="+mn-ea"/>
                          <a:cs typeface="+mn-cs"/>
                        </a:rPr>
                        <a:t>Non-fiction books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pt-BR" sz="1000" dirty="0">
                          <a:effectLst/>
                          <a:latin typeface="Sassoon Joined ENG" panose="02000400000000000000" pitchFamily="2" charset="0"/>
                          <a:ea typeface="Calibri" panose="020F0502020204030204" pitchFamily="34" charset="0"/>
                          <a:cs typeface="Times New Roman" panose="02020603050405020304" pitchFamily="18" charset="0"/>
                        </a:rPr>
                        <a:t>Professor Astro Cat’s Solar System</a:t>
                      </a:r>
                    </a:p>
                    <a:p>
                      <a:pPr algn="ctr">
                        <a:lnSpc>
                          <a:spcPct val="115000"/>
                        </a:lnSpc>
                        <a:spcAft>
                          <a:spcPts val="0"/>
                        </a:spcAft>
                      </a:pPr>
                      <a:r>
                        <a:rPr lang="pt-BR" sz="1000" dirty="0">
                          <a:effectLst/>
                          <a:latin typeface="Sassoon Joined ENG" panose="02000400000000000000" pitchFamily="2" charset="0"/>
                          <a:ea typeface="Calibri" panose="020F0502020204030204" pitchFamily="34" charset="0"/>
                          <a:cs typeface="Times New Roman" panose="02020603050405020304" pitchFamily="18" charset="0"/>
                        </a:rPr>
                        <a:t>Look Up!</a:t>
                      </a:r>
                    </a:p>
                    <a:p>
                      <a:pPr algn="ctr">
                        <a:lnSpc>
                          <a:spcPct val="115000"/>
                        </a:lnSpc>
                        <a:spcAft>
                          <a:spcPts val="0"/>
                        </a:spcAft>
                      </a:pPr>
                      <a:r>
                        <a:rPr lang="pt-BR" sz="1000" dirty="0">
                          <a:effectLst/>
                          <a:latin typeface="Sassoon Joined ENG" panose="02000400000000000000" pitchFamily="2" charset="0"/>
                          <a:ea typeface="Calibri" panose="020F0502020204030204" pitchFamily="34" charset="0"/>
                          <a:cs typeface="Times New Roman" panose="02020603050405020304" pitchFamily="18" charset="0"/>
                        </a:rPr>
                        <a:t>How to catch a star</a:t>
                      </a:r>
                    </a:p>
                    <a:p>
                      <a:pPr algn="ctr">
                        <a:lnSpc>
                          <a:spcPct val="115000"/>
                        </a:lnSpc>
                        <a:spcAft>
                          <a:spcPts val="0"/>
                        </a:spcAft>
                      </a:pPr>
                      <a:r>
                        <a:rPr lang="pt-BR" sz="1000" dirty="0">
                          <a:effectLst/>
                          <a:latin typeface="Sassoon Joined ENG" panose="02000400000000000000" pitchFamily="2" charset="0"/>
                          <a:ea typeface="Calibri" panose="020F0502020204030204" pitchFamily="34" charset="0"/>
                          <a:cs typeface="Times New Roman" panose="02020603050405020304" pitchFamily="18" charset="0"/>
                        </a:rPr>
                        <a:t>Beegu</a:t>
                      </a:r>
                    </a:p>
                    <a:p>
                      <a:pPr algn="ctr">
                        <a:lnSpc>
                          <a:spcPct val="115000"/>
                        </a:lnSpc>
                        <a:spcAft>
                          <a:spcPts val="0"/>
                        </a:spcAft>
                      </a:pPr>
                      <a:r>
                        <a:rPr lang="pt-BR" sz="1000" dirty="0">
                          <a:effectLst/>
                          <a:latin typeface="Sassoon Joined ENG" panose="02000400000000000000" pitchFamily="2" charset="0"/>
                          <a:ea typeface="Calibri" panose="020F0502020204030204" pitchFamily="34" charset="0"/>
                          <a:cs typeface="Times New Roman" panose="02020603050405020304" pitchFamily="18" charset="0"/>
                        </a:rPr>
                        <a:t>The Way Back Home</a:t>
                      </a:r>
                    </a:p>
                    <a:p>
                      <a:pPr algn="ctr">
                        <a:lnSpc>
                          <a:spcPct val="115000"/>
                        </a:lnSpc>
                        <a:spcAft>
                          <a:spcPts val="0"/>
                        </a:spcAft>
                      </a:pPr>
                      <a:r>
                        <a:rPr lang="pt-BR" sz="1000" dirty="0">
                          <a:effectLst/>
                          <a:latin typeface="Sassoon Joined ENG" panose="02000400000000000000" pitchFamily="2" charset="0"/>
                          <a:ea typeface="Calibri" panose="020F0502020204030204" pitchFamily="34" charset="0"/>
                          <a:cs typeface="Times New Roman" panose="02020603050405020304" pitchFamily="18" charset="0"/>
                        </a:rPr>
                        <a:t>Whatever Next!</a:t>
                      </a:r>
                    </a:p>
                    <a:p>
                      <a:pPr algn="ctr">
                        <a:lnSpc>
                          <a:spcPct val="115000"/>
                        </a:lnSpc>
                        <a:spcAft>
                          <a:spcPts val="0"/>
                        </a:spcAft>
                      </a:pPr>
                      <a:r>
                        <a:rPr lang="pt-BR" sz="1000" dirty="0">
                          <a:effectLst/>
                          <a:latin typeface="Sassoon Joined ENG" panose="02000400000000000000" pitchFamily="2" charset="0"/>
                          <a:ea typeface="Calibri" panose="020F0502020204030204" pitchFamily="34" charset="0"/>
                          <a:cs typeface="Times New Roman" panose="02020603050405020304" pitchFamily="18" charset="0"/>
                        </a:rPr>
                        <a:t>Man on the Moon</a:t>
                      </a:r>
                    </a:p>
                    <a:p>
                      <a:pPr algn="ctr">
                        <a:lnSpc>
                          <a:spcPct val="115000"/>
                        </a:lnSpc>
                        <a:spcAft>
                          <a:spcPts val="0"/>
                        </a:spcAft>
                      </a:pPr>
                      <a:r>
                        <a:rPr lang="pt-BR" sz="1000" dirty="0">
                          <a:effectLst/>
                          <a:latin typeface="Sassoon Joined ENG" panose="02000400000000000000" pitchFamily="2" charset="0"/>
                          <a:ea typeface="Calibri" panose="020F0502020204030204" pitchFamily="34" charset="0"/>
                          <a:cs typeface="Times New Roman" panose="02020603050405020304" pitchFamily="18" charset="0"/>
                        </a:rPr>
                        <a:t>Astro Girl</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GB" sz="1000" dirty="0" err="1">
                          <a:effectLst/>
                          <a:latin typeface="Sassoon Joined ENG" panose="02000400000000000000" pitchFamily="2" charset="0"/>
                          <a:ea typeface="Calibri" panose="020F0502020204030204" pitchFamily="34" charset="0"/>
                          <a:cs typeface="Times New Roman" panose="02020603050405020304" pitchFamily="18" charset="0"/>
                        </a:rPr>
                        <a:t>Superworm</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Yucky Worms</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Mad about Minibeasts</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If I had a Dinosaur</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Mad about Dinosaurs</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Dinosaur Roar</a:t>
                      </a:r>
                    </a:p>
                    <a:p>
                      <a:pPr algn="ctr">
                        <a:lnSpc>
                          <a:spcPct val="115000"/>
                        </a:lnSpc>
                        <a:spcAft>
                          <a:spcPts val="0"/>
                        </a:spcAft>
                      </a:pPr>
                      <a:r>
                        <a:rPr lang="en-GB" sz="1000" dirty="0" err="1">
                          <a:effectLst/>
                          <a:latin typeface="Sassoon Joined ENG" panose="02000400000000000000" pitchFamily="2" charset="0"/>
                          <a:ea typeface="Calibri" panose="020F0502020204030204" pitchFamily="34" charset="0"/>
                          <a:cs typeface="Times New Roman" panose="02020603050405020304" pitchFamily="18" charset="0"/>
                        </a:rPr>
                        <a:t>Gigantosaurus</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Non-fiction books</a:t>
                      </a:r>
                    </a:p>
                    <a:p>
                      <a:pPr algn="ctr">
                        <a:lnSpc>
                          <a:spcPct val="115000"/>
                        </a:lnSpc>
                        <a:spcAft>
                          <a:spcPts val="0"/>
                        </a:spcAft>
                      </a:pP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Oliver’s Vegetables</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Oliver’s Fruit Salad</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Cookery Books</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The Enormous Turnip</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I can eat a rainbow</a:t>
                      </a:r>
                    </a:p>
                    <a:p>
                      <a:pPr algn="ctr">
                        <a:lnSpc>
                          <a:spcPct val="115000"/>
                        </a:lnSpc>
                        <a:spcAft>
                          <a:spcPts val="0"/>
                        </a:spcAft>
                      </a:pPr>
                      <a:r>
                        <a:rPr lang="en-GB" sz="1000" dirty="0" err="1">
                          <a:effectLst/>
                          <a:latin typeface="Sassoon Joined ENG" panose="02000400000000000000" pitchFamily="2" charset="0"/>
                          <a:ea typeface="Calibri" panose="020F0502020204030204" pitchFamily="34" charset="0"/>
                          <a:cs typeface="Times New Roman" panose="02020603050405020304" pitchFamily="18" charset="0"/>
                        </a:rPr>
                        <a:t>Handa’s</a:t>
                      </a: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 surprise </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The incredible hotel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15000"/>
                        </a:lnSpc>
                        <a:spcAft>
                          <a:spcPts val="0"/>
                        </a:spcAft>
                      </a:pPr>
                      <a:r>
                        <a:rPr lang="en-GB" sz="1000" dirty="0" err="1">
                          <a:effectLst/>
                          <a:latin typeface="Sassoon Joined ENG" panose="02000400000000000000" pitchFamily="2" charset="0"/>
                          <a:ea typeface="Calibri" panose="020F0502020204030204" pitchFamily="34" charset="0"/>
                          <a:cs typeface="Times New Roman" panose="02020603050405020304" pitchFamily="18" charset="0"/>
                        </a:rPr>
                        <a:t>Zog</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The Three Billy Goats Gruff</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Room on the Broom</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Bedtime for Monsters</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Stanley’s Stick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604965">
                <a:tc>
                  <a:txBody>
                    <a:bodyPr/>
                    <a:lstStyle/>
                    <a:p>
                      <a:pPr algn="ctr"/>
                      <a:r>
                        <a:rPr lang="en-GB" sz="1600" b="1" dirty="0">
                          <a:latin typeface="Sassoon Joined ENG" panose="02000400000000000000" pitchFamily="2" charset="0"/>
                          <a:cs typeface="Amatic SC" panose="00000500000000000000" pitchFamily="2" charset="-79"/>
                        </a:rPr>
                        <a:t>Diverse texts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All about Families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A superpower like mine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Hair Love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Shine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Why is it dark at night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Bear spotting</a:t>
                      </a:r>
                    </a:p>
                    <a:p>
                      <a:pPr algn="ctr">
                        <a:lnSpc>
                          <a:spcPct val="107000"/>
                        </a:lnSpc>
                        <a:spcAft>
                          <a:spcPts val="0"/>
                        </a:spcAft>
                      </a:pPr>
                      <a:r>
                        <a:rPr lang="en-GB" sz="1100" kern="1200" dirty="0">
                          <a:solidFill>
                            <a:schemeClr val="dk1"/>
                          </a:solidFill>
                          <a:effectLst/>
                          <a:latin typeface="Sassoon Joined ENG" panose="02000400000000000000" pitchFamily="2" charset="0"/>
                          <a:ea typeface="+mn-ea"/>
                          <a:cs typeface="+mn-cs"/>
                        </a:rPr>
                        <a:t>The Ghanaian goldilocks</a:t>
                      </a:r>
                    </a:p>
                    <a:p>
                      <a:pPr algn="ctr">
                        <a:lnSpc>
                          <a:spcPct val="107000"/>
                        </a:lnSpc>
                        <a:spcAft>
                          <a:spcPts val="0"/>
                        </a:spcAft>
                      </a:pPr>
                      <a:endParaRPr lang="en-GB" sz="800" dirty="0">
                        <a:effectLst/>
                        <a:latin typeface="Sassoon Joined ENG" panose="02000400000000000000" pitchFamily="2"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Goldilocks in space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Golden domes and silver lanterns</a:t>
                      </a: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Astro Girl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Amazing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Mrs Noah’s Garden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I like bees, I don’t like honey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Fruits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Hats of faith</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Super Duper You</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Just try one bite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Jabari Jumps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Little people Big Dreams books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A Story about </a:t>
                      </a:r>
                      <a:r>
                        <a:rPr lang="en-GB" sz="1100" dirty="0" err="1">
                          <a:effectLst/>
                          <a:latin typeface="Sassoon Joined ENG" panose="02000400000000000000" pitchFamily="2" charset="0"/>
                          <a:ea typeface="Calibri" panose="020F0502020204030204" pitchFamily="34" charset="0"/>
                          <a:cs typeface="Times New Roman" panose="02020603050405020304" pitchFamily="18" charset="0"/>
                        </a:rPr>
                        <a:t>Afiya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Sofia Valdez, Future </a:t>
                      </a:r>
                      <a:r>
                        <a:rPr lang="en-GB" sz="1100" dirty="0" err="1">
                          <a:effectLst/>
                          <a:latin typeface="Sassoon Joined ENG" panose="02000400000000000000" pitchFamily="2" charset="0"/>
                          <a:ea typeface="Calibri" panose="020F0502020204030204" pitchFamily="34" charset="0"/>
                          <a:cs typeface="Times New Roman" panose="02020603050405020304" pitchFamily="18" charset="0"/>
                        </a:rPr>
                        <a:t>Prez</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Izzy Gizmo and the Invention Convention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A dress with pockets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err="1">
                          <a:effectLst/>
                          <a:latin typeface="Sassoon Joined ENG" panose="02000400000000000000" pitchFamily="2" charset="0"/>
                          <a:ea typeface="Calibri" panose="020F0502020204030204" pitchFamily="34" charset="0"/>
                          <a:cs typeface="Times New Roman" panose="02020603050405020304" pitchFamily="18" charset="0"/>
                        </a:rPr>
                        <a:t>Boxitects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110424579"/>
                  </a:ext>
                </a:extLst>
              </a:tr>
              <a:tr h="349057">
                <a:tc>
                  <a:txBody>
                    <a:bodyPr/>
                    <a:lstStyle/>
                    <a:p>
                      <a:pPr algn="ctr"/>
                      <a:r>
                        <a:rPr lang="en-GB" sz="1600" b="1" dirty="0">
                          <a:latin typeface="Sassoon Joined ENG" panose="02000400000000000000" pitchFamily="2" charset="0"/>
                          <a:cs typeface="Amatic SC" panose="00000500000000000000" pitchFamily="2" charset="-79"/>
                        </a:rPr>
                        <a:t>Traditional/ alternative Tales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000" u="none" dirty="0">
                          <a:effectLst/>
                          <a:latin typeface="Sassoon Joined ENG" panose="02000400000000000000" pitchFamily="2" charset="0"/>
                          <a:ea typeface="Calibri" panose="020F0502020204030204" pitchFamily="34" charset="0"/>
                          <a:cs typeface="Times New Roman" panose="02020603050405020304" pitchFamily="18" charset="0"/>
                        </a:rPr>
                        <a:t>Dick Whittington</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1000" u="none" dirty="0">
                          <a:effectLst/>
                          <a:latin typeface="Sassoon Joined ENG" panose="02000400000000000000" pitchFamily="2" charset="0"/>
                          <a:ea typeface="Calibri" panose="020F0502020204030204" pitchFamily="34" charset="0"/>
                          <a:cs typeface="Times New Roman" panose="02020603050405020304" pitchFamily="18" charset="0"/>
                        </a:rPr>
                        <a:t>The wolfs story: What really happened to Little Red ridding hood</a:t>
                      </a:r>
                    </a:p>
                    <a:p>
                      <a:pPr algn="ctr">
                        <a:lnSpc>
                          <a:spcPct val="107000"/>
                        </a:lnSpc>
                        <a:spcAft>
                          <a:spcPts val="0"/>
                        </a:spcAft>
                      </a:pPr>
                      <a:r>
                        <a:rPr lang="en-GB" sz="1000" u="none" dirty="0">
                          <a:effectLst/>
                          <a:latin typeface="Sassoon Joined ENG" panose="02000400000000000000" pitchFamily="2" charset="0"/>
                          <a:ea typeface="Calibri" panose="020F0502020204030204" pitchFamily="34" charset="0"/>
                          <a:cs typeface="Times New Roman" panose="02020603050405020304" pitchFamily="18" charset="0"/>
                        </a:rPr>
                        <a:t>(Little Red Ridding Hood)</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1000" u="none" dirty="0">
                          <a:effectLst/>
                          <a:latin typeface="Sassoon Joined ENG" panose="02000400000000000000" pitchFamily="2" charset="0"/>
                          <a:ea typeface="Calibri" panose="020F0502020204030204" pitchFamily="34" charset="0"/>
                          <a:cs typeface="Times New Roman" panose="02020603050405020304" pitchFamily="18" charset="0"/>
                        </a:rPr>
                        <a:t>Snow White and the seven aliens</a:t>
                      </a:r>
                    </a:p>
                    <a:p>
                      <a:pPr algn="ctr">
                        <a:lnSpc>
                          <a:spcPct val="107000"/>
                        </a:lnSpc>
                        <a:spcAft>
                          <a:spcPts val="0"/>
                        </a:spcAft>
                      </a:pPr>
                      <a:r>
                        <a:rPr lang="en-GB" sz="1000" u="none" dirty="0">
                          <a:effectLst/>
                          <a:latin typeface="Sassoon Joined ENG" panose="02000400000000000000" pitchFamily="2" charset="0"/>
                          <a:ea typeface="Calibri" panose="020F0502020204030204" pitchFamily="34" charset="0"/>
                          <a:cs typeface="Times New Roman" panose="02020603050405020304" pitchFamily="18" charset="0"/>
                        </a:rPr>
                        <a:t>(Snow white and the seven dwarfs) </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1000" u="none" dirty="0">
                          <a:effectLst/>
                          <a:latin typeface="Sassoon Joined ENG" panose="02000400000000000000" pitchFamily="2" charset="0"/>
                          <a:ea typeface="Calibri" panose="020F0502020204030204" pitchFamily="34" charset="0"/>
                          <a:cs typeface="Times New Roman" panose="02020603050405020304" pitchFamily="18" charset="0"/>
                        </a:rPr>
                        <a:t>Jack and the Jelly bean stalk</a:t>
                      </a:r>
                    </a:p>
                    <a:p>
                      <a:pPr algn="ctr">
                        <a:lnSpc>
                          <a:spcPct val="107000"/>
                        </a:lnSpc>
                        <a:spcAft>
                          <a:spcPts val="0"/>
                        </a:spcAft>
                      </a:pPr>
                      <a:r>
                        <a:rPr lang="en-GB" sz="1000" u="none" dirty="0">
                          <a:effectLst/>
                          <a:latin typeface="Sassoon Joined ENG" panose="02000400000000000000" pitchFamily="2" charset="0"/>
                          <a:ea typeface="Calibri" panose="020F0502020204030204" pitchFamily="34" charset="0"/>
                          <a:cs typeface="Times New Roman" panose="02020603050405020304" pitchFamily="18" charset="0"/>
                        </a:rPr>
                        <a:t>(Jack and the beanstalk)</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1000" u="none" dirty="0" err="1">
                          <a:effectLst/>
                          <a:latin typeface="Sassoon Joined ENG" panose="02000400000000000000" pitchFamily="2" charset="0"/>
                          <a:ea typeface="Calibri" panose="020F0502020204030204" pitchFamily="34" charset="0"/>
                          <a:cs typeface="Times New Roman" panose="02020603050405020304" pitchFamily="18" charset="0"/>
                        </a:rPr>
                        <a:t>Armadily</a:t>
                      </a:r>
                      <a:r>
                        <a:rPr lang="en-GB" sz="1000" u="none" dirty="0">
                          <a:effectLst/>
                          <a:latin typeface="Sassoon Joined ENG" panose="02000400000000000000" pitchFamily="2" charset="0"/>
                          <a:ea typeface="Calibri" panose="020F0502020204030204" pitchFamily="34" charset="0"/>
                          <a:cs typeface="Times New Roman" panose="02020603050405020304" pitchFamily="18" charset="0"/>
                        </a:rPr>
                        <a:t> Chili </a:t>
                      </a:r>
                    </a:p>
                    <a:p>
                      <a:pPr algn="ctr">
                        <a:lnSpc>
                          <a:spcPct val="107000"/>
                        </a:lnSpc>
                        <a:spcAft>
                          <a:spcPts val="0"/>
                        </a:spcAft>
                      </a:pPr>
                      <a:r>
                        <a:rPr lang="en-GB" sz="1000" u="none" dirty="0">
                          <a:effectLst/>
                          <a:latin typeface="Sassoon Joined ENG" panose="02000400000000000000" pitchFamily="2" charset="0"/>
                          <a:ea typeface="Calibri" panose="020F0502020204030204" pitchFamily="34" charset="0"/>
                          <a:cs typeface="Times New Roman" panose="02020603050405020304" pitchFamily="18" charset="0"/>
                        </a:rPr>
                        <a:t>(Little red hen)</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1100" dirty="0">
                          <a:effectLst/>
                          <a:latin typeface="Sassoon Joined ENG" panose="02000400000000000000" pitchFamily="2" charset="0"/>
                          <a:ea typeface="Calibri" panose="020F0502020204030204" pitchFamily="34" charset="0"/>
                          <a:cs typeface="Times New Roman" panose="02020603050405020304" pitchFamily="18" charset="0"/>
                        </a:rPr>
                        <a:t>The Princess and the pea</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129687016"/>
                  </a:ext>
                </a:extLst>
              </a:tr>
              <a:tr h="468371">
                <a:tc>
                  <a:txBody>
                    <a:bodyPr/>
                    <a:lstStyle/>
                    <a:p>
                      <a:pPr algn="ctr"/>
                      <a:r>
                        <a:rPr lang="en-GB" sz="1600" b="1" dirty="0">
                          <a:latin typeface="Sassoon Joined ENG" panose="02000400000000000000" pitchFamily="2" charset="0"/>
                          <a:cs typeface="Amatic SC" panose="00000500000000000000" pitchFamily="2" charset="-79"/>
                        </a:rPr>
                        <a:t>Rhymes &amp; Poems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If you’re happy and you know it</a:t>
                      </a:r>
                    </a:p>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Miss Polly had a dolly</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dirty="0">
                          <a:effectLst/>
                          <a:latin typeface="Sassoon Joined ENG" panose="02000400000000000000" pitchFamily="2" charset="0"/>
                          <a:ea typeface="Times New Roman" panose="02020603050405020304" pitchFamily="18" charset="0"/>
                          <a:cs typeface="Times New Roman" panose="02020603050405020304" pitchFamily="18" charset="0"/>
                        </a:rPr>
                        <a:t>Ten in the bed</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The Gruffalo Song</a:t>
                      </a:r>
                    </a:p>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12 Days of Christmas</a:t>
                      </a:r>
                    </a:p>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Teddy Bear’s Picnic</a:t>
                      </a:r>
                    </a:p>
                    <a:p>
                      <a:pPr algn="ctr">
                        <a:lnSpc>
                          <a:spcPct val="107000"/>
                        </a:lnSpc>
                        <a:spcAft>
                          <a:spcPts val="0"/>
                        </a:spcAft>
                      </a:pP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Zoom, Zoom, Zoom</a:t>
                      </a:r>
                    </a:p>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5 Little Men in a flying saucer</a:t>
                      </a:r>
                    </a:p>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Planets Song</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There’s a worm at the bottom of my garden</a:t>
                      </a:r>
                    </a:p>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The ants go marching</a:t>
                      </a:r>
                    </a:p>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The big dinosaurs go stomp</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5 currant buns</a:t>
                      </a:r>
                    </a:p>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10 fat sausages</a:t>
                      </a:r>
                    </a:p>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One potato, Two potato</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Sing a song of sixpence</a:t>
                      </a:r>
                    </a:p>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Sing a rainbow</a:t>
                      </a:r>
                    </a:p>
                    <a:p>
                      <a:pPr algn="ctr">
                        <a:lnSpc>
                          <a:spcPct val="107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London Bridge is falling down</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719048082"/>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379394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8552"/>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Reception Long Term Plan</a:t>
            </a:r>
            <a:endParaRPr lang="en-GB" sz="3600" dirty="0">
              <a:latin typeface="Sassoon Joined ENG" panose="02000400000000000000"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43580845"/>
              </p:ext>
            </p:extLst>
          </p:nvPr>
        </p:nvGraphicFramePr>
        <p:xfrm>
          <a:off x="133491" y="888488"/>
          <a:ext cx="11925018" cy="3705199"/>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3574">
                  <a:extLst>
                    <a:ext uri="{9D8B030D-6E8A-4147-A177-3AD203B41FA5}">
                      <a16:colId xmlns:a16="http://schemas.microsoft.com/office/drawing/2014/main" val="872926247"/>
                    </a:ext>
                  </a:extLst>
                </a:gridCol>
                <a:gridCol w="1703574">
                  <a:extLst>
                    <a:ext uri="{9D8B030D-6E8A-4147-A177-3AD203B41FA5}">
                      <a16:colId xmlns:a16="http://schemas.microsoft.com/office/drawing/2014/main" val="1315738151"/>
                    </a:ext>
                  </a:extLst>
                </a:gridCol>
                <a:gridCol w="1683029">
                  <a:extLst>
                    <a:ext uri="{9D8B030D-6E8A-4147-A177-3AD203B41FA5}">
                      <a16:colId xmlns:a16="http://schemas.microsoft.com/office/drawing/2014/main" val="2709165749"/>
                    </a:ext>
                  </a:extLst>
                </a:gridCol>
                <a:gridCol w="1724119">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372109">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79492">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Sassoon Joined ENG" panose="02000400000000000000"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76799">
                <a:tc>
                  <a:txBody>
                    <a:bodyPr/>
                    <a:lstStyle/>
                    <a:p>
                      <a:pPr algn="ctr"/>
                      <a:r>
                        <a:rPr lang="en-US" sz="1800" b="1" dirty="0">
                          <a:latin typeface="Sassoon Joined ENG" panose="02000400000000000000" pitchFamily="2" charset="0"/>
                          <a:cs typeface="Amatic SC" panose="00000500000000000000" pitchFamily="2" charset="-79"/>
                        </a:rPr>
                        <a:t>Experiences and </a:t>
                      </a:r>
                      <a:r>
                        <a:rPr lang="en-US" sz="1800" b="1" dirty="0">
                          <a:solidFill>
                            <a:schemeClr val="tx1"/>
                          </a:solidFill>
                          <a:latin typeface="Sassoon Joined ENG" panose="02000400000000000000" pitchFamily="2" charset="0"/>
                          <a:cs typeface="Amatic SC" panose="00000500000000000000" pitchFamily="2" charset="-79"/>
                        </a:rPr>
                        <a:t>Enrichment</a:t>
                      </a:r>
                      <a:r>
                        <a:rPr lang="en-US" sz="1800" b="1" dirty="0">
                          <a:solidFill>
                            <a:srgbClr val="0070C0"/>
                          </a:solidFill>
                          <a:latin typeface="Sassoon Joined ENG" panose="02000400000000000000" pitchFamily="2" charset="0"/>
                          <a:cs typeface="Amatic SC" panose="00000500000000000000" pitchFamily="2" charset="-79"/>
                        </a:rPr>
                        <a:t> </a:t>
                      </a:r>
                      <a:endParaRPr lang="en-GB" sz="1800" b="1" dirty="0">
                        <a:solidFill>
                          <a:srgbClr val="0070C0"/>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a:solidFill>
                            <a:schemeClr val="tx1"/>
                          </a:solidFill>
                          <a:latin typeface="Sassoon Joined ENG" panose="02000400000000000000" pitchFamily="2" charset="0"/>
                          <a:cs typeface="Amatic SC" panose="00000500000000000000" pitchFamily="2" charset="-79"/>
                        </a:rPr>
                        <a:t>Firefighter Visit</a:t>
                      </a:r>
                    </a:p>
                    <a:p>
                      <a:pPr algn="ctr"/>
                      <a:r>
                        <a:rPr lang="en-US" sz="1000" dirty="0">
                          <a:solidFill>
                            <a:schemeClr val="tx1"/>
                          </a:solidFill>
                          <a:latin typeface="Sassoon Joined ENG" panose="02000400000000000000" pitchFamily="2" charset="0"/>
                          <a:cs typeface="Amatic SC" panose="00000500000000000000" pitchFamily="2" charset="-79"/>
                        </a:rPr>
                        <a:t>Local area walk</a:t>
                      </a:r>
                    </a:p>
                    <a:p>
                      <a:pPr algn="ctr"/>
                      <a:r>
                        <a:rPr lang="en-US" sz="1000" dirty="0">
                          <a:solidFill>
                            <a:schemeClr val="tx1"/>
                          </a:solidFill>
                          <a:latin typeface="Sassoon Joined ENG" panose="02000400000000000000" pitchFamily="2" charset="0"/>
                          <a:cs typeface="Amatic SC" panose="00000500000000000000" pitchFamily="2" charset="-79"/>
                        </a:rPr>
                        <a:t>Guide Dog visit</a:t>
                      </a:r>
                    </a:p>
                    <a:p>
                      <a:pPr algn="ctr"/>
                      <a:r>
                        <a:rPr lang="en-US" sz="1000" dirty="0">
                          <a:solidFill>
                            <a:schemeClr val="tx1"/>
                          </a:solidFill>
                          <a:latin typeface="Sassoon Joined ENG" panose="02000400000000000000" pitchFamily="2" charset="0"/>
                          <a:cs typeface="Amatic SC" panose="00000500000000000000" pitchFamily="2" charset="-79"/>
                        </a:rPr>
                        <a:t>Parent visitors</a:t>
                      </a:r>
                    </a:p>
                    <a:p>
                      <a:pPr algn="ctr"/>
                      <a:r>
                        <a:rPr lang="en-US" sz="1000" dirty="0">
                          <a:solidFill>
                            <a:schemeClr val="tx1"/>
                          </a:solidFill>
                          <a:latin typeface="Sassoon Joined ENG" panose="02000400000000000000" pitchFamily="2" charset="0"/>
                          <a:cs typeface="Amatic SC" panose="00000500000000000000" pitchFamily="2" charset="-79"/>
                        </a:rPr>
                        <a:t>Reception Show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Guy Fawkes/Bonfire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Making bread/porridge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Christmas Time/Nativity/Santa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Science Museum</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Valentines</a:t>
                      </a:r>
                      <a:r>
                        <a:rPr lang="en-GB" sz="1000" baseline="0" dirty="0">
                          <a:effectLst/>
                          <a:latin typeface="Sassoon Joined ENG" panose="02000400000000000000" pitchFamily="2" charset="0"/>
                          <a:ea typeface="Calibri" panose="020F0502020204030204" pitchFamily="34" charset="0"/>
                          <a:cs typeface="Times New Roman" panose="02020603050405020304" pitchFamily="18" charset="0"/>
                        </a:rPr>
                        <a:t> day</a:t>
                      </a:r>
                    </a:p>
                    <a:p>
                      <a:pPr algn="ctr">
                        <a:lnSpc>
                          <a:spcPct val="115000"/>
                        </a:lnSpc>
                        <a:spcAft>
                          <a:spcPts val="0"/>
                        </a:spcAft>
                      </a:pPr>
                      <a:r>
                        <a:rPr lang="en-GB" sz="1000" baseline="0" dirty="0">
                          <a:effectLst/>
                          <a:latin typeface="Sassoon Joined ENG" panose="02000400000000000000" pitchFamily="2" charset="0"/>
                          <a:ea typeface="Calibri" panose="020F0502020204030204" pitchFamily="34" charset="0"/>
                          <a:cs typeface="Times New Roman" panose="02020603050405020304" pitchFamily="18" charset="0"/>
                        </a:rPr>
                        <a:t>Art exhibition</a:t>
                      </a: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Chinese New Year</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National Storytelling week</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World Book Day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Zoo Lab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Caterpillars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Dinosaur visit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Weather 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Weather Forecast videos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Mother’s Day </a:t>
                      </a:r>
                    </a:p>
                    <a:p>
                      <a:pPr algn="ctr">
                        <a:lnSpc>
                          <a:spcPct val="115000"/>
                        </a:lnSpc>
                        <a:spcAft>
                          <a:spcPts val="1000"/>
                        </a:spcAft>
                      </a:pPr>
                      <a:r>
                        <a:rPr lang="en-GB" sz="1000" dirty="0">
                          <a:effectLst/>
                          <a:latin typeface="Sassoon Joined ENG" panose="02000400000000000000" pitchFamily="2" charset="0"/>
                          <a:ea typeface="Calibri" panose="020F0502020204030204" pitchFamily="34" charset="0"/>
                          <a:cs typeface="Calibri" panose="020F0502020204030204" pitchFamily="34" charset="0"/>
                        </a:rPr>
                        <a:t>Easter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Food tasting – different cultures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Cooking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Visit to a supermarket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Growing food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 Joined ENG" panose="02000400000000000000" pitchFamily="2" charset="0"/>
                          <a:cs typeface="Amatic SC" panose="00000500000000000000" pitchFamily="2" charset="-79"/>
                        </a:rPr>
                        <a:t>Allotment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00" dirty="0">
                          <a:solidFill>
                            <a:schemeClr val="tx1"/>
                          </a:solidFill>
                          <a:latin typeface="Sassoon Joined ENG" panose="02000400000000000000" pitchFamily="2" charset="0"/>
                          <a:cs typeface="Amatic SC" panose="00000500000000000000" pitchFamily="2" charset="-79"/>
                        </a:rPr>
                        <a:t>Theatre trip/workshop</a:t>
                      </a:r>
                    </a:p>
                    <a:p>
                      <a:pPr algn="ctr"/>
                      <a:r>
                        <a:rPr lang="en-GB" sz="1000" dirty="0">
                          <a:solidFill>
                            <a:schemeClr val="tx1"/>
                          </a:solidFill>
                          <a:latin typeface="Sassoon Joined ENG" panose="02000400000000000000" pitchFamily="2" charset="0"/>
                          <a:cs typeface="Amatic SC" panose="00000500000000000000" pitchFamily="2" charset="-79"/>
                        </a:rPr>
                        <a:t>End of Reception show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376799">
                <a:tc>
                  <a:txBody>
                    <a:bodyPr/>
                    <a:lstStyle/>
                    <a:p>
                      <a:pPr algn="ctr"/>
                      <a:r>
                        <a:rPr lang="en-GB" sz="1800" b="1" dirty="0">
                          <a:solidFill>
                            <a:schemeClr val="tx1"/>
                          </a:solidFill>
                          <a:latin typeface="Sassoon Joined ENG" panose="02000400000000000000" pitchFamily="2" charset="0"/>
                          <a:cs typeface="Amatic SC" panose="00000500000000000000" pitchFamily="2" charset="-79"/>
                        </a:rPr>
                        <a:t>Key Vocabulary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tabLst>
                          <a:tab pos="1323340" algn="l"/>
                        </a:tabLst>
                      </a:pPr>
                      <a:r>
                        <a:rPr lang="en-GB" sz="1000" dirty="0">
                          <a:effectLst/>
                          <a:latin typeface="Sassoon Joined ENG" panose="02000400000000000000" pitchFamily="2" charset="0"/>
                          <a:ea typeface="Times New Roman" panose="02020603050405020304" pitchFamily="18" charset="0"/>
                          <a:cs typeface="Times New Roman" panose="02020603050405020304" pitchFamily="18" charset="0"/>
                        </a:rPr>
                        <a:t>Help, helping, kind, helpful, Autumn, harvest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tabLst>
                          <a:tab pos="1323340" algn="l"/>
                        </a:tabLst>
                      </a:pPr>
                      <a:r>
                        <a:rPr lang="en-GB" sz="1000" dirty="0">
                          <a:effectLst/>
                          <a:latin typeface="Sassoon Joined ENG" panose="02000400000000000000" pitchFamily="2" charset="0"/>
                          <a:ea typeface="Times New Roman" panose="02020603050405020304" pitchFamily="18" charset="0"/>
                          <a:cs typeface="Times New Roman" panose="02020603050405020304" pitchFamily="18" charset="0"/>
                        </a:rPr>
                        <a:t>Woods, woodland, mud, trees, forest, nocturnal, adventure, seasons, search, moon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Solar System, Sun, Planets, </a:t>
                      </a:r>
                    </a:p>
                    <a:p>
                      <a:pPr algn="ctr">
                        <a:lnSpc>
                          <a:spcPct val="115000"/>
                        </a:lnSpc>
                        <a:spcAft>
                          <a:spcPts val="0"/>
                        </a:spcAft>
                      </a:pP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Atmosphere, craters, orbit, asteroid, comet, Moon, Star, day and night, </a:t>
                      </a:r>
                      <a:r>
                        <a:rPr lang="en-GB" sz="1000">
                          <a:effectLst/>
                          <a:latin typeface="Sassoon Joined ENG" panose="02000400000000000000" pitchFamily="2" charset="0"/>
                          <a:ea typeface="Calibri" panose="020F0502020204030204" pitchFamily="34" charset="0"/>
                          <a:cs typeface="Times New Roman" panose="02020603050405020304" pitchFamily="18" charset="0"/>
                        </a:rPr>
                        <a:t>space probe, Telescope</a:t>
                      </a: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 extra-terrestrial life, sunglasses, Winter</a:t>
                      </a:r>
                    </a:p>
                    <a:p>
                      <a:pPr algn="ctr">
                        <a:lnSpc>
                          <a:spcPct val="115000"/>
                        </a:lnSpc>
                        <a:spcAft>
                          <a:spcPts val="0"/>
                        </a:spcAft>
                      </a:pPr>
                      <a:endParaRPr lang="en-GB" sz="1000" dirty="0">
                        <a:effectLst/>
                        <a:latin typeface="Sassoon Joined ENG" panose="020004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1000"/>
                        </a:spcAft>
                      </a:pPr>
                      <a:r>
                        <a:rPr lang="en-GB" sz="1000" dirty="0">
                          <a:effectLst/>
                          <a:latin typeface="Sassoon Joined ENG" panose="02000400000000000000" pitchFamily="2" charset="0"/>
                          <a:ea typeface="Calibri" panose="020F0502020204030204" pitchFamily="34" charset="0"/>
                          <a:cs typeface="Calibri" panose="020F0502020204030204" pitchFamily="34" charset="0"/>
                        </a:rPr>
                        <a:t>Dinosaur, fossil, palaeontologist, dig, carnivore, herbivore, minibeast, insect, life cycle, habitat, </a:t>
                      </a:r>
                      <a:r>
                        <a:rPr lang="en-GB" sz="1000" dirty="0">
                          <a:effectLst/>
                          <a:latin typeface="Sassoon Joined ENG" panose="02000400000000000000" pitchFamily="2" charset="0"/>
                          <a:ea typeface="Calibri" panose="020F0502020204030204" pitchFamily="34" charset="0"/>
                          <a:cs typeface="Times New Roman" panose="02020603050405020304" pitchFamily="18" charset="0"/>
                        </a:rPr>
                        <a:t>Spring</a:t>
                      </a:r>
                      <a:endParaRPr lang="en-GB" sz="1000" dirty="0">
                        <a:effectLst/>
                        <a:latin typeface="Sassoon Joined ENG" panose="02000400000000000000" pitchFamily="2"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00" dirty="0">
                          <a:solidFill>
                            <a:schemeClr val="tx1"/>
                          </a:solidFill>
                          <a:latin typeface="Sassoon Joined ENG" panose="02000400000000000000" pitchFamily="2" charset="0"/>
                          <a:cs typeface="Amatic SC" panose="00000500000000000000" pitchFamily="2" charset="-79"/>
                        </a:rPr>
                        <a:t>Fruit, vegetables, healthy, eating, balanced diet, cooking, baking, recipe, menu, instructions, </a:t>
                      </a:r>
                      <a:r>
                        <a:rPr lang="en-GB" sz="1000" dirty="0">
                          <a:solidFill>
                            <a:schemeClr val="tx1"/>
                          </a:solidFill>
                          <a:latin typeface="Sassoon Joined ENG" panose="02000400000000000000" pitchFamily="2" charset="0"/>
                          <a:cs typeface="Amatic SC" panose="00000500000000000000" pitchFamily="2" charset="-79"/>
                        </a:rPr>
                        <a:t>cookery, book, food diary, healthy eating, breakfast, diet, estimate, hydrated</a:t>
                      </a:r>
                    </a:p>
                    <a:p>
                      <a:pPr algn="ctr"/>
                      <a:endParaRPr lang="en-US" sz="10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00" dirty="0">
                          <a:solidFill>
                            <a:schemeClr val="tx1"/>
                          </a:solidFill>
                          <a:latin typeface="Sassoon Joined ENG" panose="02000400000000000000" pitchFamily="2" charset="0"/>
                          <a:cs typeface="Amatic SC" panose="00000500000000000000" pitchFamily="2" charset="-79"/>
                        </a:rPr>
                        <a:t>Imaginary, Dragon, Castle, King/ Queen, Prince/Princess, Witch, Spell, potion, Giant, Ogre, Troll</a:t>
                      </a:r>
                    </a:p>
                    <a:p>
                      <a:pPr algn="ctr"/>
                      <a:endParaRPr lang="en-GB" sz="10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793284827"/>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226181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Reception Long Term Plan</a:t>
            </a:r>
            <a:endParaRPr lang="en-GB" sz="3600" dirty="0">
              <a:latin typeface="Sassoon Joined ENG" panose="02000400000000000000"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729586152"/>
              </p:ext>
            </p:extLst>
          </p:nvPr>
        </p:nvGraphicFramePr>
        <p:xfrm>
          <a:off x="133491" y="888488"/>
          <a:ext cx="11925018" cy="4188336"/>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3574">
                  <a:extLst>
                    <a:ext uri="{9D8B030D-6E8A-4147-A177-3AD203B41FA5}">
                      <a16:colId xmlns:a16="http://schemas.microsoft.com/office/drawing/2014/main" val="872926247"/>
                    </a:ext>
                  </a:extLst>
                </a:gridCol>
                <a:gridCol w="1703574">
                  <a:extLst>
                    <a:ext uri="{9D8B030D-6E8A-4147-A177-3AD203B41FA5}">
                      <a16:colId xmlns:a16="http://schemas.microsoft.com/office/drawing/2014/main" val="1315738151"/>
                    </a:ext>
                  </a:extLst>
                </a:gridCol>
                <a:gridCol w="1703574">
                  <a:extLst>
                    <a:ext uri="{9D8B030D-6E8A-4147-A177-3AD203B41FA5}">
                      <a16:colId xmlns:a16="http://schemas.microsoft.com/office/drawing/2014/main" val="2709165749"/>
                    </a:ext>
                  </a:extLst>
                </a:gridCol>
                <a:gridCol w="1703574">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462902">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29810">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82889">
                <a:tc>
                  <a:txBody>
                    <a:bodyPr/>
                    <a:lstStyle/>
                    <a:p>
                      <a:pPr algn="ctr"/>
                      <a:r>
                        <a:rPr lang="en-US" sz="1800" b="1" dirty="0">
                          <a:latin typeface="Sassoon Joined ENG" panose="02000400000000000000" pitchFamily="2" charset="0"/>
                          <a:cs typeface="Amatic SC" panose="00000500000000000000" pitchFamily="2" charset="-79"/>
                        </a:rPr>
                        <a:t>Assessment Opportunities</a:t>
                      </a:r>
                    </a:p>
                    <a:p>
                      <a:pPr algn="ctr"/>
                      <a:endParaRPr lang="en-GB" sz="1800" b="1" dirty="0">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latin typeface="Sassoon Joined ENG" panose="02000400000000000000" pitchFamily="2" charset="0"/>
                          <a:cs typeface="Amatic SC" panose="00000500000000000000" pitchFamily="2" charset="-79"/>
                        </a:rPr>
                        <a:t>Teacher assessment baseline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cs typeface="Amatic SC" panose="00000500000000000000" pitchFamily="2" charset="-79"/>
                        </a:rPr>
                        <a:t>Statutory Baseline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cs typeface="Amatic SC" panose="00000500000000000000" pitchFamily="2" charset="-79"/>
                        </a:rPr>
                        <a:t>Parents evening information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dirty="0">
                          <a:solidFill>
                            <a:schemeClr val="tx1"/>
                          </a:solidFill>
                          <a:latin typeface="Sassoon Joined ENG" panose="02000400000000000000" pitchFamily="2" charset="0"/>
                          <a:cs typeface="Amatic SC" panose="00000500000000000000" pitchFamily="2" charset="-79"/>
                        </a:rPr>
                        <a:t>On going assessments</a:t>
                      </a:r>
                    </a:p>
                    <a:p>
                      <a:pPr algn="ctr"/>
                      <a:r>
                        <a:rPr lang="en-US" sz="1200" dirty="0">
                          <a:solidFill>
                            <a:schemeClr val="tx1"/>
                          </a:solidFill>
                          <a:latin typeface="Sassoon Joined ENG" panose="02000400000000000000" pitchFamily="2" charset="0"/>
                          <a:cs typeface="Amatic SC" panose="00000500000000000000" pitchFamily="2" charset="-79"/>
                        </a:rPr>
                        <a:t>Pupil progress meetings</a:t>
                      </a:r>
                    </a:p>
                    <a:p>
                      <a:pPr algn="ctr"/>
                      <a:r>
                        <a:rPr lang="en-US" sz="1200" dirty="0">
                          <a:solidFill>
                            <a:schemeClr val="tx1"/>
                          </a:solidFill>
                          <a:latin typeface="Sassoon Joined ENG" panose="02000400000000000000" pitchFamily="2" charset="0"/>
                          <a:cs typeface="Amatic SC" panose="00000500000000000000" pitchFamily="2" charset="-79"/>
                        </a:rPr>
                        <a:t>EYFS team meetings </a:t>
                      </a:r>
                    </a:p>
                    <a:p>
                      <a:pPr algn="ctr"/>
                      <a:r>
                        <a:rPr lang="en-US" sz="1200" dirty="0">
                          <a:solidFill>
                            <a:schemeClr val="tx1"/>
                          </a:solidFill>
                          <a:latin typeface="Sassoon Joined ENG" panose="02000400000000000000" pitchFamily="2" charset="0"/>
                          <a:cs typeface="Amatic SC" panose="00000500000000000000" pitchFamily="2" charset="-79"/>
                        </a:rPr>
                        <a:t>Internal moderation </a:t>
                      </a:r>
                    </a:p>
                    <a:p>
                      <a:pPr algn="ctr"/>
                      <a:r>
                        <a:rPr lang="en-US" sz="1200" dirty="0">
                          <a:solidFill>
                            <a:schemeClr val="tx1"/>
                          </a:solidFill>
                          <a:latin typeface="Sassoon Joined ENG" panose="02000400000000000000" pitchFamily="2" charset="0"/>
                          <a:cs typeface="Amatic SC" panose="00000500000000000000" pitchFamily="2" charset="-79"/>
                        </a:rPr>
                        <a:t>End</a:t>
                      </a:r>
                      <a:r>
                        <a:rPr lang="en-US" sz="1200" baseline="0" dirty="0">
                          <a:solidFill>
                            <a:schemeClr val="tx1"/>
                          </a:solidFill>
                          <a:latin typeface="Sassoon Joined ENG" panose="02000400000000000000" pitchFamily="2" charset="0"/>
                          <a:cs typeface="Amatic SC" panose="00000500000000000000" pitchFamily="2" charset="-79"/>
                        </a:rPr>
                        <a:t> of </a:t>
                      </a:r>
                      <a:r>
                        <a:rPr lang="en-US" sz="1200" dirty="0">
                          <a:solidFill>
                            <a:schemeClr val="tx1"/>
                          </a:solidFill>
                          <a:latin typeface="Sassoon Joined ENG" panose="02000400000000000000" pitchFamily="2" charset="0"/>
                          <a:cs typeface="Amatic SC" panose="00000500000000000000" pitchFamily="2" charset="-79"/>
                        </a:rPr>
                        <a:t>term Assessments </a:t>
                      </a:r>
                    </a:p>
                    <a:p>
                      <a:pPr algn="ctr"/>
                      <a:r>
                        <a:rPr lang="en-US" sz="1200" dirty="0">
                          <a:solidFill>
                            <a:schemeClr val="tx1"/>
                          </a:solidFill>
                          <a:latin typeface="Sassoon Joined ENG" panose="02000400000000000000" pitchFamily="2" charset="0"/>
                          <a:cs typeface="Amatic SC" panose="00000500000000000000" pitchFamily="2" charset="-79"/>
                        </a:rPr>
                        <a:t>Phonics assessments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cs typeface="Amatic SC" panose="00000500000000000000" pitchFamily="2" charset="-79"/>
                        </a:rPr>
                        <a:t>On going assessments</a:t>
                      </a:r>
                    </a:p>
                    <a:p>
                      <a:pPr algn="ctr"/>
                      <a:r>
                        <a:rPr lang="en-GB" sz="1200" dirty="0">
                          <a:solidFill>
                            <a:schemeClr val="tx1"/>
                          </a:solidFill>
                          <a:latin typeface="Sassoon Joined ENG" panose="02000400000000000000" pitchFamily="2" charset="0"/>
                          <a:cs typeface="Amatic SC" panose="00000500000000000000" pitchFamily="2" charset="-79"/>
                        </a:rPr>
                        <a:t>GLD Projections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cs typeface="Amatic SC" panose="00000500000000000000" pitchFamily="2" charset="-79"/>
                        </a:rPr>
                        <a:t>Internal moderation</a:t>
                      </a:r>
                      <a:endParaRPr lang="en-GB" sz="1200" dirty="0">
                        <a:solidFill>
                          <a:schemeClr val="tx1"/>
                        </a:solidFill>
                        <a:latin typeface="Sassoon Joined ENG" panose="02000400000000000000" pitchFamily="2" charset="0"/>
                        <a:cs typeface="Amatic SC" panose="00000500000000000000" pitchFamily="2" charset="-79"/>
                      </a:endParaRPr>
                    </a:p>
                    <a:p>
                      <a:pPr algn="ctr"/>
                      <a:r>
                        <a:rPr lang="en-GB" sz="1200" dirty="0">
                          <a:solidFill>
                            <a:schemeClr val="tx1"/>
                          </a:solidFill>
                          <a:latin typeface="Sassoon Joined ENG" panose="02000400000000000000" pitchFamily="2" charset="0"/>
                          <a:cs typeface="Amatic SC" panose="00000500000000000000" pitchFamily="2" charset="-79"/>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chemeClr val="tx1"/>
                          </a:solidFill>
                          <a:latin typeface="Sassoon Joined ENG" panose="02000400000000000000" pitchFamily="2" charset="0"/>
                          <a:cs typeface="Amatic SC" panose="00000500000000000000" pitchFamily="2" charset="-79"/>
                        </a:rPr>
                        <a:t>Pupil progress meetings</a:t>
                      </a:r>
                    </a:p>
                    <a:p>
                      <a:pPr algn="ctr"/>
                      <a:r>
                        <a:rPr lang="en-US" sz="1200" dirty="0">
                          <a:solidFill>
                            <a:schemeClr val="tx1"/>
                          </a:solidFill>
                          <a:latin typeface="Sassoon Joined ENG" panose="02000400000000000000" pitchFamily="2" charset="0"/>
                          <a:cs typeface="Amatic SC" panose="00000500000000000000" pitchFamily="2" charset="-79"/>
                        </a:rPr>
                        <a:t>Parents evening info </a:t>
                      </a:r>
                    </a:p>
                    <a:p>
                      <a:pPr algn="ctr"/>
                      <a:r>
                        <a:rPr lang="en-US" sz="1200" dirty="0">
                          <a:solidFill>
                            <a:schemeClr val="tx1"/>
                          </a:solidFill>
                          <a:latin typeface="Sassoon Joined ENG" panose="02000400000000000000" pitchFamily="2" charset="0"/>
                          <a:cs typeface="Amatic SC" panose="00000500000000000000" pitchFamily="2" charset="-79"/>
                        </a:rPr>
                        <a:t>EYFS team meetings</a:t>
                      </a:r>
                    </a:p>
                    <a:p>
                      <a:pPr algn="ctr"/>
                      <a:r>
                        <a:rPr lang="en-US" sz="1200" dirty="0">
                          <a:solidFill>
                            <a:schemeClr val="tx1"/>
                          </a:solidFill>
                          <a:latin typeface="Sassoon Joined ENG" panose="02000400000000000000" pitchFamily="2" charset="0"/>
                          <a:cs typeface="Amatic SC" panose="00000500000000000000" pitchFamily="2" charset="-79"/>
                        </a:rPr>
                        <a:t>End</a:t>
                      </a:r>
                      <a:r>
                        <a:rPr lang="en-US" sz="1200" baseline="0" dirty="0">
                          <a:solidFill>
                            <a:schemeClr val="tx1"/>
                          </a:solidFill>
                          <a:latin typeface="Sassoon Joined ENG" panose="02000400000000000000" pitchFamily="2" charset="0"/>
                          <a:cs typeface="Amatic SC" panose="00000500000000000000" pitchFamily="2" charset="-79"/>
                        </a:rPr>
                        <a:t> of </a:t>
                      </a:r>
                      <a:r>
                        <a:rPr lang="en-US" sz="1200" dirty="0">
                          <a:solidFill>
                            <a:schemeClr val="tx1"/>
                          </a:solidFill>
                          <a:latin typeface="Sassoon Joined ENG" panose="02000400000000000000" pitchFamily="2" charset="0"/>
                          <a:cs typeface="Amatic SC" panose="00000500000000000000" pitchFamily="2" charset="-79"/>
                        </a:rPr>
                        <a:t>term Assessments </a:t>
                      </a:r>
                    </a:p>
                    <a:p>
                      <a:pPr algn="ctr"/>
                      <a:r>
                        <a:rPr lang="en-US" sz="1200" dirty="0">
                          <a:solidFill>
                            <a:schemeClr val="tx1"/>
                          </a:solidFill>
                          <a:latin typeface="Sassoon Joined ENG" panose="02000400000000000000" pitchFamily="2" charset="0"/>
                          <a:cs typeface="Amatic SC" panose="00000500000000000000" pitchFamily="2" charset="-79"/>
                        </a:rPr>
                        <a:t>Phonics assessments</a:t>
                      </a:r>
                    </a:p>
                    <a:p>
                      <a:pPr algn="ctr"/>
                      <a:r>
                        <a:rPr lang="en-US" sz="1200" dirty="0">
                          <a:solidFill>
                            <a:schemeClr val="tx1"/>
                          </a:solidFill>
                          <a:latin typeface="Sassoon Joined ENG" panose="02000400000000000000" pitchFamily="2" charset="0"/>
                          <a:cs typeface="Amatic SC" panose="00000500000000000000" pitchFamily="2" charset="-79"/>
                        </a:rPr>
                        <a:t>On going assessments</a:t>
                      </a:r>
                    </a:p>
                    <a:p>
                      <a:pPr algn="ctr"/>
                      <a:r>
                        <a:rPr lang="en-US" sz="1200" dirty="0">
                          <a:solidFill>
                            <a:schemeClr val="tx1"/>
                          </a:solidFill>
                          <a:latin typeface="Sassoon Joined ENG" panose="02000400000000000000" pitchFamily="2" charset="0"/>
                          <a:cs typeface="Amatic SC" panose="00000500000000000000" pitchFamily="2" charset="-79"/>
                        </a:rPr>
                        <a:t>Reports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chemeClr val="tx1"/>
                          </a:solidFill>
                          <a:latin typeface="Sassoon Joined ENG" panose="02000400000000000000" pitchFamily="2" charset="0"/>
                          <a:cs typeface="Amatic SC" panose="00000500000000000000" pitchFamily="2" charset="-79"/>
                        </a:rPr>
                        <a:t>On going assessments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cs typeface="Amatic SC" panose="00000500000000000000" pitchFamily="2" charset="-79"/>
                        </a:rPr>
                        <a:t>Internal moderation</a:t>
                      </a:r>
                      <a:endParaRPr lang="en-GB" sz="1200" dirty="0">
                        <a:solidFill>
                          <a:schemeClr val="tx1"/>
                        </a:solidFill>
                        <a:latin typeface="Sassoon Joined ENG" panose="02000400000000000000" pitchFamily="2" charset="0"/>
                        <a:cs typeface="Amatic SC" panose="00000500000000000000" pitchFamily="2" charset="-79"/>
                      </a:endParaRPr>
                    </a:p>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chemeClr val="tx1"/>
                          </a:solidFill>
                          <a:latin typeface="Sassoon Joined ENG" panose="02000400000000000000" pitchFamily="2" charset="0"/>
                          <a:cs typeface="Amatic SC" panose="00000500000000000000" pitchFamily="2" charset="-79"/>
                        </a:rPr>
                        <a:t>Pupil progress meetings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cs typeface="Amatic SC" panose="00000500000000000000" pitchFamily="2" charset="-79"/>
                        </a:rPr>
                        <a:t>On going assessments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cs typeface="Amatic SC" panose="00000500000000000000" pitchFamily="2" charset="-79"/>
                        </a:rPr>
                        <a:t>Phonics assessments</a:t>
                      </a:r>
                    </a:p>
                    <a:p>
                      <a:pPr algn="ctr"/>
                      <a:r>
                        <a:rPr lang="en-US" sz="1200" dirty="0">
                          <a:solidFill>
                            <a:schemeClr val="tx1"/>
                          </a:solidFill>
                          <a:latin typeface="Sassoon Joined ENG" panose="02000400000000000000" pitchFamily="2" charset="0"/>
                          <a:cs typeface="Amatic SC" panose="00000500000000000000" pitchFamily="2" charset="-79"/>
                        </a:rPr>
                        <a:t>EYFS team meetings </a:t>
                      </a:r>
                      <a:endParaRPr lang="en-GB" sz="1200" dirty="0">
                        <a:solidFill>
                          <a:schemeClr val="tx1"/>
                        </a:solidFill>
                        <a:latin typeface="Sassoon Joined ENG" panose="02000400000000000000" pitchFamily="2" charset="0"/>
                        <a:cs typeface="Amatic SC" panose="00000500000000000000" pitchFamily="2" charset="-79"/>
                      </a:endParaRPr>
                    </a:p>
                    <a:p>
                      <a:pPr algn="ctr"/>
                      <a:r>
                        <a:rPr lang="en-GB" sz="1200" dirty="0">
                          <a:solidFill>
                            <a:schemeClr val="tx1"/>
                          </a:solidFill>
                          <a:latin typeface="Sassoon Joined ENG" panose="02000400000000000000" pitchFamily="2" charset="0"/>
                          <a:cs typeface="Amatic SC" panose="00000500000000000000" pitchFamily="2" charset="-79"/>
                        </a:rPr>
                        <a:t>ELG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712735">
                <a:tc>
                  <a:txBody>
                    <a:bodyPr/>
                    <a:lstStyle/>
                    <a:p>
                      <a:pPr algn="ctr"/>
                      <a:r>
                        <a:rPr lang="en-US" sz="1800" b="1" dirty="0">
                          <a:latin typeface="Sassoon Joined ENG" panose="02000400000000000000" pitchFamily="2" charset="0"/>
                          <a:cs typeface="Amatic SC" panose="00000500000000000000" pitchFamily="2" charset="-79"/>
                        </a:rPr>
                        <a:t>Parental Involvement</a:t>
                      </a:r>
                      <a:endParaRPr lang="en-GB" sz="1800" b="1" dirty="0">
                        <a:solidFill>
                          <a:srgbClr val="0070C0"/>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dirty="0">
                          <a:solidFill>
                            <a:schemeClr val="tx1"/>
                          </a:solidFill>
                          <a:latin typeface="Sassoon Joined ENG" panose="02000400000000000000" pitchFamily="2" charset="0"/>
                          <a:cs typeface="Amatic SC" panose="00000500000000000000" pitchFamily="2" charset="-79"/>
                        </a:rPr>
                        <a:t>Welcome meeting</a:t>
                      </a:r>
                    </a:p>
                    <a:p>
                      <a:pPr algn="ctr"/>
                      <a:r>
                        <a:rPr lang="en-GB" sz="1200" dirty="0">
                          <a:solidFill>
                            <a:schemeClr val="tx1"/>
                          </a:solidFill>
                          <a:latin typeface="Sassoon Joined ENG" panose="02000400000000000000" pitchFamily="2" charset="0"/>
                          <a:cs typeface="Amatic SC" panose="00000500000000000000" pitchFamily="2" charset="-79"/>
                        </a:rPr>
                        <a:t>Tapestry involvement</a:t>
                      </a:r>
                    </a:p>
                    <a:p>
                      <a:pPr algn="ctr"/>
                      <a:r>
                        <a:rPr lang="en-GB" sz="1200" dirty="0">
                          <a:solidFill>
                            <a:schemeClr val="tx1"/>
                          </a:solidFill>
                          <a:latin typeface="Sassoon Joined ENG" panose="02000400000000000000" pitchFamily="2" charset="0"/>
                          <a:cs typeface="Amatic SC" panose="00000500000000000000" pitchFamily="2" charset="-79"/>
                        </a:rPr>
                        <a:t>Local Area walk</a:t>
                      </a:r>
                    </a:p>
                    <a:p>
                      <a:pPr algn="ctr"/>
                      <a:r>
                        <a:rPr lang="en-GB" sz="1200" dirty="0">
                          <a:solidFill>
                            <a:schemeClr val="tx1"/>
                          </a:solidFill>
                          <a:latin typeface="Sassoon Joined ENG" panose="02000400000000000000" pitchFamily="2" charset="0"/>
                          <a:cs typeface="Amatic SC" panose="00000500000000000000" pitchFamily="2" charset="-79"/>
                        </a:rPr>
                        <a:t>Stay &amp; Play</a:t>
                      </a:r>
                    </a:p>
                    <a:p>
                      <a:pPr algn="ctr"/>
                      <a:r>
                        <a:rPr lang="en-GB" sz="1200" dirty="0">
                          <a:solidFill>
                            <a:schemeClr val="tx1"/>
                          </a:solidFill>
                          <a:latin typeface="Sassoon Joined ENG" panose="02000400000000000000" pitchFamily="2" charset="0"/>
                          <a:cs typeface="Amatic SC" panose="00000500000000000000" pitchFamily="2" charset="-79"/>
                        </a:rPr>
                        <a:t>Parents Evening</a:t>
                      </a:r>
                    </a:p>
                    <a:p>
                      <a:pPr algn="ctr"/>
                      <a:r>
                        <a:rPr lang="en-GB" sz="1200" dirty="0">
                          <a:solidFill>
                            <a:schemeClr val="tx1"/>
                          </a:solidFill>
                          <a:latin typeface="Sassoon Joined ENG" panose="02000400000000000000" pitchFamily="2" charset="0"/>
                          <a:cs typeface="Amatic SC" panose="00000500000000000000" pitchFamily="2" charset="-79"/>
                        </a:rPr>
                        <a:t>Parent visitors </a:t>
                      </a:r>
                    </a:p>
                    <a:p>
                      <a:pPr algn="ctr"/>
                      <a:r>
                        <a:rPr lang="en-GB" sz="1200" dirty="0">
                          <a:solidFill>
                            <a:schemeClr val="tx1"/>
                          </a:solidFill>
                          <a:latin typeface="Sassoon Joined ENG" panose="02000400000000000000" pitchFamily="2" charset="0"/>
                          <a:cs typeface="Amatic SC" panose="00000500000000000000" pitchFamily="2" charset="-79"/>
                        </a:rPr>
                        <a:t>Welcome Liturgy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Tapestry involvement</a:t>
                      </a:r>
                      <a:endParaRPr lang="en-US" sz="1200" dirty="0">
                        <a:solidFill>
                          <a:schemeClr val="tx1"/>
                        </a:solidFill>
                        <a:latin typeface="Sassoon Joined ENG" panose="02000400000000000000"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Reading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Stay &amp; Play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Tapestry involvement</a:t>
                      </a:r>
                      <a:endParaRPr lang="en-US" sz="1200" dirty="0">
                        <a:solidFill>
                          <a:schemeClr val="tx1"/>
                        </a:solidFill>
                        <a:latin typeface="Sassoon Joined ENG" panose="02000400000000000000"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Stay &amp; Play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Tapestry involvement</a:t>
                      </a:r>
                      <a:endParaRPr lang="en-US" sz="1200" dirty="0">
                        <a:solidFill>
                          <a:schemeClr val="tx1"/>
                        </a:solidFill>
                        <a:latin typeface="Sassoon Joined ENG" panose="02000400000000000000"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Stay &amp; Play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Parents Evening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Tapestry involvement</a:t>
                      </a:r>
                      <a:endParaRPr lang="en-US" sz="1200" dirty="0">
                        <a:solidFill>
                          <a:schemeClr val="tx1"/>
                        </a:solidFill>
                        <a:latin typeface="Sassoon Joined ENG" panose="02000400000000000000"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Stay &amp; Play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Tapestry involvement</a:t>
                      </a:r>
                      <a:endParaRPr lang="en-US" sz="1200" dirty="0">
                        <a:solidFill>
                          <a:schemeClr val="tx1"/>
                        </a:solidFill>
                        <a:latin typeface="Sassoon Joined ENG" panose="02000400000000000000"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Stay &amp; Play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assoon Joined ENG" panose="02000400000000000000" pitchFamily="2" charset="0"/>
                          <a:cs typeface="Amatic SC" panose="00000500000000000000" pitchFamily="2" charset="-79"/>
                        </a:rPr>
                        <a:t>Class Assembly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206459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Communication and Language </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91436783"/>
              </p:ext>
            </p:extLst>
          </p:nvPr>
        </p:nvGraphicFramePr>
        <p:xfrm>
          <a:off x="133491" y="684863"/>
          <a:ext cx="11925018" cy="6203953"/>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3574">
                  <a:extLst>
                    <a:ext uri="{9D8B030D-6E8A-4147-A177-3AD203B41FA5}">
                      <a16:colId xmlns:a16="http://schemas.microsoft.com/office/drawing/2014/main" val="872926247"/>
                    </a:ext>
                  </a:extLst>
                </a:gridCol>
                <a:gridCol w="1703574">
                  <a:extLst>
                    <a:ext uri="{9D8B030D-6E8A-4147-A177-3AD203B41FA5}">
                      <a16:colId xmlns:a16="http://schemas.microsoft.com/office/drawing/2014/main" val="1315738151"/>
                    </a:ext>
                  </a:extLst>
                </a:gridCol>
                <a:gridCol w="1703574">
                  <a:extLst>
                    <a:ext uri="{9D8B030D-6E8A-4147-A177-3AD203B41FA5}">
                      <a16:colId xmlns:a16="http://schemas.microsoft.com/office/drawing/2014/main" val="2709165749"/>
                    </a:ext>
                  </a:extLst>
                </a:gridCol>
                <a:gridCol w="1703574">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363179">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75033">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85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latin typeface="Sassoon Joined ENG" panose="02000400000000000000" pitchFamily="2" charset="0"/>
                        </a:rPr>
                        <a:t>Talk to parents about what language they speak at home, try and learn a few key words and celebrate multilingualism in your setting. </a:t>
                      </a:r>
                      <a:endParaRPr lang="en-GB" sz="1050" b="1" dirty="0">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dirty="0">
                          <a:latin typeface="Sassoon Joined ENG" panose="02000400000000000000" pitchFamily="2" charset="0"/>
                        </a:rPr>
                        <a:t>The development of children’s spoken language underpins all seven areas of learning and development. Children’s </a:t>
                      </a:r>
                      <a:r>
                        <a:rPr lang="en-US" sz="1050" b="1" i="0" dirty="0">
                          <a:latin typeface="Sassoon Joined ENG" panose="02000400000000000000" pitchFamily="2" charset="0"/>
                        </a:rPr>
                        <a:t>back-and-forth interactions </a:t>
                      </a:r>
                      <a:r>
                        <a:rPr lang="en-US" sz="1050" b="0" i="0" dirty="0">
                          <a:latin typeface="Sassoon Joined ENG" panose="02000400000000000000" pitchFamily="2" charset="0"/>
                        </a:rPr>
                        <a:t>from an early age form the foundations for language and cognitive development. The number and quality of the conversations they have with adults and peers throughout the day in a </a:t>
                      </a:r>
                      <a:r>
                        <a:rPr lang="en-US" sz="1050" b="1" i="0" dirty="0">
                          <a:latin typeface="Sassoon Joined ENG" panose="02000400000000000000" pitchFamily="2" charset="0"/>
                        </a:rPr>
                        <a:t>language-rich environment</a:t>
                      </a:r>
                      <a:r>
                        <a:rPr lang="en-US" sz="1050" b="0" i="0" dirty="0">
                          <a:latin typeface="Sassoon Joined ENG" panose="02000400000000000000" pitchFamily="2" charset="0"/>
                        </a:rPr>
                        <a:t> is crucial. By commenting on what children are interested in or doing, and echoing back what they say with </a:t>
                      </a:r>
                      <a:r>
                        <a:rPr lang="en-US" sz="1050" b="1" i="0" dirty="0">
                          <a:latin typeface="Sassoon Joined ENG" panose="02000400000000000000" pitchFamily="2" charset="0"/>
                        </a:rPr>
                        <a:t>new vocabulary added</a:t>
                      </a:r>
                      <a:r>
                        <a:rPr lang="en-US" sz="1050" b="0" i="0" dirty="0">
                          <a:latin typeface="Sassoon Joined ENG" panose="02000400000000000000" pitchFamily="2" charset="0"/>
                        </a:rPr>
                        <a:t>, practitioners will build children's language effectively</a:t>
                      </a:r>
                      <a:r>
                        <a:rPr lang="en-US" sz="1050" b="1" i="0" dirty="0">
                          <a:latin typeface="Sassoon Joined ENG" panose="02000400000000000000" pitchFamily="2" charset="0"/>
                        </a:rPr>
                        <a:t>. Reading frequently to children</a:t>
                      </a:r>
                      <a:r>
                        <a:rPr lang="en-US" sz="1050" b="0" i="0" dirty="0">
                          <a:latin typeface="Sassoon Joined ENG" panose="02000400000000000000" pitchFamily="2" charset="0"/>
                        </a:rPr>
                        <a:t>, and </a:t>
                      </a:r>
                      <a:r>
                        <a:rPr lang="en-US" sz="1050" b="1" i="0" dirty="0">
                          <a:latin typeface="Sassoon Joined ENG" panose="02000400000000000000" pitchFamily="2" charset="0"/>
                        </a:rPr>
                        <a:t>engaging them actively in stories</a:t>
                      </a:r>
                      <a:r>
                        <a:rPr lang="en-US" sz="1050" b="0" i="0" dirty="0">
                          <a:latin typeface="Sassoon Joined ENG" panose="02000400000000000000" pitchFamily="2" charset="0"/>
                        </a:rPr>
                        <a:t>, non-fiction, rhymes and poems, and then providing them with extensive opportunities to use and </a:t>
                      </a:r>
                      <a:r>
                        <a:rPr lang="en-US" sz="1050" b="1" i="0" dirty="0">
                          <a:latin typeface="Sassoon Joined ENG" panose="02000400000000000000" pitchFamily="2" charset="0"/>
                        </a:rPr>
                        <a:t>embed new words in a range of contexts, </a:t>
                      </a:r>
                      <a:r>
                        <a:rPr lang="en-US" sz="1050" b="0" i="0" dirty="0">
                          <a:latin typeface="Sassoon Joined ENG" panose="02000400000000000000" pitchFamily="2" charset="0"/>
                        </a:rPr>
                        <a:t>will give children the opportunity to thrive. Through </a:t>
                      </a:r>
                      <a:r>
                        <a:rPr lang="en-US" sz="1050" b="1" i="0" dirty="0">
                          <a:latin typeface="Sassoon Joined ENG" panose="02000400000000000000" pitchFamily="2" charset="0"/>
                        </a:rPr>
                        <a:t>conversation, story-telling and role play</a:t>
                      </a:r>
                      <a:r>
                        <a:rPr lang="en-US" sz="1050" b="0" i="0" dirty="0">
                          <a:latin typeface="Sassoon Joined ENG" panose="02000400000000000000" pitchFamily="2" charset="0"/>
                        </a:rPr>
                        <a:t>, where children </a:t>
                      </a:r>
                      <a:r>
                        <a:rPr lang="en-US" sz="1050" b="1" i="0" dirty="0">
                          <a:latin typeface="Sassoon Joined ENG" panose="02000400000000000000" pitchFamily="2" charset="0"/>
                        </a:rPr>
                        <a:t>share their ideas </a:t>
                      </a:r>
                      <a:r>
                        <a:rPr lang="en-US" sz="1050" b="0" i="0" dirty="0">
                          <a:latin typeface="Sassoon Joined ENG" panose="02000400000000000000" pitchFamily="2" charset="0"/>
                        </a:rPr>
                        <a:t>with support and </a:t>
                      </a:r>
                      <a:r>
                        <a:rPr lang="en-US" sz="1050" b="1" i="0" dirty="0">
                          <a:latin typeface="Sassoon Joined ENG" panose="02000400000000000000" pitchFamily="2" charset="0"/>
                        </a:rPr>
                        <a:t>modelling</a:t>
                      </a:r>
                      <a:r>
                        <a:rPr lang="en-US" sz="1050" b="0" i="0" dirty="0">
                          <a:latin typeface="Sassoon Joined ENG" panose="02000400000000000000" pitchFamily="2" charset="0"/>
                        </a:rPr>
                        <a:t> from their teacher, and sensitive questioning that invites them to elaborate, children become comfortable using a </a:t>
                      </a:r>
                      <a:r>
                        <a:rPr lang="en-US" sz="1050" b="1" i="0" dirty="0">
                          <a:latin typeface="Sassoon Joined ENG" panose="02000400000000000000" pitchFamily="2" charset="0"/>
                        </a:rPr>
                        <a:t>rich range of vocabulary </a:t>
                      </a:r>
                      <a:r>
                        <a:rPr lang="en-US" sz="1050" b="0" i="0" dirty="0">
                          <a:latin typeface="Sassoon Joined ENG" panose="02000400000000000000" pitchFamily="2" charset="0"/>
                        </a:rPr>
                        <a:t>and </a:t>
                      </a:r>
                      <a:r>
                        <a:rPr lang="en-US" sz="1050" b="1" i="0" dirty="0">
                          <a:latin typeface="Sassoon Joined ENG" panose="02000400000000000000" pitchFamily="2" charset="0"/>
                        </a:rPr>
                        <a:t>language structures.</a:t>
                      </a:r>
                      <a:endParaRPr lang="en-US" sz="1050" b="1" i="0" dirty="0">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2511985">
                <a:tc rowSpan="2">
                  <a:txBody>
                    <a:bodyPr/>
                    <a:lstStyle/>
                    <a:p>
                      <a:pPr algn="ctr"/>
                      <a:r>
                        <a:rPr lang="en-US" sz="1200" kern="1200" dirty="0">
                          <a:solidFill>
                            <a:schemeClr val="dk1"/>
                          </a:solidFill>
                          <a:latin typeface="Sassoon Joined ENG" panose="02000400000000000000" pitchFamily="2" charset="0"/>
                          <a:ea typeface="+mn-ea"/>
                          <a:cs typeface="+mn-cs"/>
                        </a:rPr>
                        <a:t>Whole EYFS Focus – C&amp;L is developed throughout the year through high quality interactions, daily group discussions, sharing circles, PSHE times, stories, singing, speech and language interventions and daily story time using high quality texts.</a:t>
                      </a:r>
                    </a:p>
                    <a:p>
                      <a:pPr algn="ctr"/>
                      <a:endParaRPr lang="en-US" sz="1200" b="1" baseline="0" dirty="0">
                        <a:solidFill>
                          <a:srgbClr val="0070C0"/>
                        </a:solidFill>
                        <a:latin typeface="Sassoon Joined ENG" panose="02000400000000000000" pitchFamily="2" charset="0"/>
                        <a:cs typeface="Amatic SC" panose="00000500000000000000" pitchFamily="2" charset="-79"/>
                      </a:endParaRPr>
                    </a:p>
                    <a:p>
                      <a:pPr algn="ctr"/>
                      <a:r>
                        <a:rPr lang="en-GB" sz="1200" b="1" dirty="0">
                          <a:solidFill>
                            <a:schemeClr val="tx1"/>
                          </a:solidFill>
                          <a:latin typeface="Sassoon Joined ENG" panose="02000400000000000000" pitchFamily="2" charset="0"/>
                          <a:cs typeface="Amatic SC" panose="00000500000000000000" pitchFamily="2" charset="-79"/>
                        </a:rPr>
                        <a:t>Listening, Attention and Understanding</a:t>
                      </a:r>
                    </a:p>
                    <a:p>
                      <a:pPr algn="ctr"/>
                      <a:r>
                        <a:rPr lang="en-GB" sz="1200" b="1" dirty="0">
                          <a:solidFill>
                            <a:schemeClr val="tx1"/>
                          </a:solidFill>
                          <a:latin typeface="Sassoon Joined ENG" panose="02000400000000000000" pitchFamily="2" charset="0"/>
                          <a:cs typeface="Amatic SC" panose="00000500000000000000" pitchFamily="2" charset="-79"/>
                        </a:rPr>
                        <a:t>Speaking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000" b="0" dirty="0">
                          <a:solidFill>
                            <a:schemeClr val="tx1"/>
                          </a:solidFill>
                          <a:latin typeface="Sassoon Joined ENG" panose="02000400000000000000"/>
                          <a:cs typeface="Amatic SC" panose="00000500000000000000" pitchFamily="2" charset="-79"/>
                        </a:rPr>
                        <a:t>Learning Objectives:</a:t>
                      </a:r>
                    </a:p>
                    <a:p>
                      <a:pPr algn="l"/>
                      <a:r>
                        <a:rPr lang="en-US" sz="1000" b="0" dirty="0">
                          <a:solidFill>
                            <a:schemeClr val="tx1"/>
                          </a:solidFill>
                          <a:latin typeface="Sassoon Joined ENG" panose="02000400000000000000"/>
                          <a:cs typeface="Amatic SC" panose="00000500000000000000" pitchFamily="2" charset="-79"/>
                        </a:rPr>
                        <a:t>I can understand Reception daily routines.</a:t>
                      </a:r>
                    </a:p>
                    <a:p>
                      <a:pPr algn="l"/>
                      <a:r>
                        <a:rPr lang="en-US" sz="1000" b="0" dirty="0">
                          <a:solidFill>
                            <a:schemeClr val="tx1"/>
                          </a:solidFill>
                          <a:latin typeface="Sassoon Joined ENG" panose="02000400000000000000"/>
                          <a:cs typeface="Amatic SC" panose="00000500000000000000" pitchFamily="2" charset="-79"/>
                        </a:rPr>
                        <a:t>I can</a:t>
                      </a:r>
                      <a:r>
                        <a:rPr lang="en-US" sz="1000" b="0" dirty="0">
                          <a:solidFill>
                            <a:schemeClr val="tx1"/>
                          </a:solidFill>
                          <a:effectLst/>
                          <a:latin typeface="Sassoon Joined ENG" panose="02000400000000000000"/>
                          <a:ea typeface="Calibri" panose="020F0502020204030204" pitchFamily="34" charset="0"/>
                          <a:cs typeface="Amatic SC" panose="00000500000000000000" pitchFamily="2" charset="-79"/>
                        </a:rPr>
                        <a:t> </a:t>
                      </a:r>
                      <a:r>
                        <a:rPr lang="en-GB" sz="1000" b="0" dirty="0">
                          <a:solidFill>
                            <a:schemeClr val="tx1"/>
                          </a:solidFill>
                          <a:effectLst/>
                          <a:latin typeface="Sassoon Joined ENG" panose="02000400000000000000"/>
                          <a:ea typeface="Calibri" panose="020F0502020204030204" pitchFamily="34" charset="0"/>
                          <a:cs typeface="Amatic SC" panose="00000500000000000000" pitchFamily="2" charset="-79"/>
                        </a:rPr>
                        <a:t>follow </a:t>
                      </a:r>
                      <a:r>
                        <a:rPr lang="en-GB" sz="1000" b="0" dirty="0">
                          <a:effectLst/>
                          <a:latin typeface="Sassoon Joined ENG" panose="02000400000000000000"/>
                          <a:ea typeface="Calibri" panose="020F0502020204030204" pitchFamily="34" charset="0"/>
                          <a:cs typeface="Times New Roman" panose="02020603050405020304" pitchFamily="18" charset="0"/>
                        </a:rPr>
                        <a:t>instructions.</a:t>
                      </a:r>
                    </a:p>
                    <a:p>
                      <a:pPr algn="l"/>
                      <a:r>
                        <a:rPr lang="en-US" sz="1000" b="0" dirty="0">
                          <a:solidFill>
                            <a:schemeClr val="tx1"/>
                          </a:solidFill>
                          <a:latin typeface="Sassoon Joined ENG" panose="02000400000000000000"/>
                          <a:cs typeface="Amatic SC" panose="00000500000000000000" pitchFamily="2" charset="-79"/>
                        </a:rPr>
                        <a:t>I can </a:t>
                      </a:r>
                      <a:r>
                        <a:rPr lang="en-GB" sz="1000" b="0" dirty="0">
                          <a:effectLst/>
                          <a:latin typeface="Sassoon Joined ENG" panose="02000400000000000000"/>
                          <a:ea typeface="Calibri" panose="020F0502020204030204" pitchFamily="34" charset="0"/>
                          <a:cs typeface="Times New Roman" panose="02020603050405020304" pitchFamily="18" charset="0"/>
                        </a:rPr>
                        <a:t>develop new vocabulary.</a:t>
                      </a:r>
                    </a:p>
                    <a:p>
                      <a:pPr algn="l"/>
                      <a:r>
                        <a:rPr lang="en-US" sz="1000" b="0" dirty="0">
                          <a:solidFill>
                            <a:schemeClr val="tx1"/>
                          </a:solidFill>
                          <a:latin typeface="Sassoon Joined ENG" panose="02000400000000000000"/>
                          <a:cs typeface="Amatic SC" panose="00000500000000000000" pitchFamily="2" charset="-79"/>
                        </a:rPr>
                        <a:t>I can </a:t>
                      </a:r>
                      <a:r>
                        <a:rPr lang="en-GB" sz="1000" b="0" dirty="0">
                          <a:effectLst/>
                          <a:latin typeface="Sassoon Joined ENG" panose="02000400000000000000"/>
                          <a:ea typeface="Calibri" panose="020F0502020204030204" pitchFamily="34" charset="0"/>
                          <a:cs typeface="Times New Roman" panose="02020603050405020304" pitchFamily="18" charset="0"/>
                        </a:rPr>
                        <a:t>talk about own experiences.</a:t>
                      </a:r>
                    </a:p>
                    <a:p>
                      <a:pPr algn="l"/>
                      <a:r>
                        <a:rPr lang="en-US" sz="1000" b="0" dirty="0">
                          <a:solidFill>
                            <a:schemeClr val="tx1"/>
                          </a:solidFill>
                          <a:latin typeface="Sassoon Joined ENG" panose="02000400000000000000"/>
                          <a:cs typeface="Amatic SC" panose="00000500000000000000" pitchFamily="2" charset="-79"/>
                        </a:rPr>
                        <a:t>I can</a:t>
                      </a:r>
                      <a:r>
                        <a:rPr lang="en-GB" sz="1000" b="0" dirty="0">
                          <a:effectLst/>
                          <a:latin typeface="Sassoon Joined ENG" panose="02000400000000000000"/>
                          <a:cs typeface="Times New Roman" panose="02020603050405020304" pitchFamily="18" charset="0"/>
                        </a:rPr>
                        <a:t> use </a:t>
                      </a:r>
                      <a:r>
                        <a:rPr lang="en-GB" sz="1000" b="0" kern="1200" baseline="0" dirty="0">
                          <a:solidFill>
                            <a:schemeClr val="dk1"/>
                          </a:solidFill>
                          <a:effectLst/>
                          <a:latin typeface="Sassoon Joined ENG" panose="02000400000000000000"/>
                          <a:cs typeface="Times New Roman" panose="02020603050405020304" pitchFamily="18" charset="0"/>
                        </a:rPr>
                        <a:t>social</a:t>
                      </a:r>
                      <a:r>
                        <a:rPr lang="en-GB" sz="1000" b="0" dirty="0">
                          <a:effectLst/>
                          <a:latin typeface="Sassoon Joined ENG" panose="02000400000000000000"/>
                          <a:cs typeface="Times New Roman" panose="02020603050405020304" pitchFamily="18" charset="0"/>
                        </a:rPr>
                        <a:t> phrases throughout the school day</a:t>
                      </a:r>
                    </a:p>
                    <a:p>
                      <a:pPr algn="l"/>
                      <a:r>
                        <a:rPr lang="en-US" sz="1000" b="0" dirty="0">
                          <a:solidFill>
                            <a:schemeClr val="tx1"/>
                          </a:solidFill>
                          <a:latin typeface="Sassoon Joined ENG" panose="02000400000000000000"/>
                          <a:cs typeface="Amatic SC" panose="00000500000000000000" pitchFamily="2" charset="-79"/>
                        </a:rPr>
                        <a:t>I can </a:t>
                      </a:r>
                      <a:r>
                        <a:rPr lang="en-GB" sz="1000" b="0" baseline="0" dirty="0">
                          <a:effectLst/>
                          <a:latin typeface="Sassoon Joined ENG" panose="02000400000000000000"/>
                          <a:ea typeface="Calibri" panose="020F0502020204030204" pitchFamily="34" charset="0"/>
                          <a:cs typeface="Times New Roman" panose="02020603050405020304" pitchFamily="18" charset="0"/>
                        </a:rPr>
                        <a:t>talk about the lives of others in increasing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a:effectLst/>
                          <a:latin typeface="Sassoon Joined ENG" panose="02000400000000000000"/>
                          <a:ea typeface="Calibri" panose="020F0502020204030204" pitchFamily="34" charset="0"/>
                          <a:cs typeface="Times New Roman" panose="02020603050405020304" pitchFamily="18" charset="0"/>
                        </a:rPr>
                        <a:t>I can l</a:t>
                      </a:r>
                      <a:r>
                        <a:rPr lang="en-US" sz="1000" b="0" dirty="0">
                          <a:latin typeface="Sassoon Joined ENG" panose="02000400000000000000"/>
                        </a:rPr>
                        <a:t>earn rhymes, poems and songs.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 Joined ENG" panose="02000400000000000000"/>
                          <a:cs typeface="Amatic SC" panose="00000500000000000000" pitchFamily="2" charset="-79"/>
                        </a:rPr>
                        <a:t>I can use talk to help work out problems and </a:t>
                      </a:r>
                      <a:r>
                        <a:rPr lang="en-US" sz="1000" b="0" dirty="0" err="1">
                          <a:solidFill>
                            <a:schemeClr val="tx1"/>
                          </a:solidFill>
                          <a:latin typeface="Sassoon Joined ENG" panose="02000400000000000000"/>
                          <a:cs typeface="Amatic SC" panose="00000500000000000000" pitchFamily="2" charset="-79"/>
                        </a:rPr>
                        <a:t>organise</a:t>
                      </a:r>
                      <a:r>
                        <a:rPr lang="en-US" sz="1000" b="0" dirty="0">
                          <a:solidFill>
                            <a:schemeClr val="tx1"/>
                          </a:solidFill>
                          <a:latin typeface="Sassoon Joined ENG" panose="02000400000000000000"/>
                          <a:cs typeface="Amatic SC" panose="00000500000000000000" pitchFamily="2" charset="-79"/>
                        </a:rPr>
                        <a:t> my thinking.</a:t>
                      </a:r>
                      <a:endParaRPr lang="en-GB" sz="1000" b="0" dirty="0">
                        <a:solidFill>
                          <a:schemeClr val="tx1"/>
                        </a:solidFill>
                        <a:latin typeface="Sassoon Joined ENG" panose="0200040000000000000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 Joined ENG" panose="02000400000000000000"/>
                          <a:cs typeface="Amatic SC" panose="00000500000000000000" pitchFamily="2" charset="-79"/>
                        </a:rPr>
                        <a:t>Learning Objectives:</a:t>
                      </a:r>
                    </a:p>
                    <a:p>
                      <a:pPr algn="l"/>
                      <a:r>
                        <a:rPr lang="en-US" sz="1000" b="0" dirty="0">
                          <a:solidFill>
                            <a:schemeClr val="tx1"/>
                          </a:solidFill>
                          <a:latin typeface="Sassoon Joined ENG" panose="02000400000000000000"/>
                          <a:cs typeface="Amatic SC" panose="00000500000000000000" pitchFamily="2" charset="-79"/>
                        </a:rPr>
                        <a:t>I can</a:t>
                      </a:r>
                      <a:r>
                        <a:rPr lang="en-US" sz="1000" b="0" kern="1200" dirty="0">
                          <a:solidFill>
                            <a:schemeClr val="tx1"/>
                          </a:solidFill>
                          <a:latin typeface="Sassoon Joined ENG" panose="02000400000000000000"/>
                          <a:ea typeface="+mn-ea"/>
                          <a:cs typeface="Amatic SC" panose="00000500000000000000" pitchFamily="2" charset="-79"/>
                        </a:rPr>
                        <a:t> develop vocabulary relating to the theme.</a:t>
                      </a:r>
                    </a:p>
                    <a:p>
                      <a:pPr algn="l"/>
                      <a:r>
                        <a:rPr lang="en-US" sz="1000" b="0" kern="1200" dirty="0">
                          <a:solidFill>
                            <a:schemeClr val="tx1"/>
                          </a:solidFill>
                          <a:latin typeface="Sassoon Joined ENG" panose="02000400000000000000"/>
                          <a:ea typeface="+mn-ea"/>
                          <a:cs typeface="Amatic SC" panose="00000500000000000000" pitchFamily="2" charset="-79"/>
                        </a:rPr>
                        <a:t>I can use new vocabulary through the day.</a:t>
                      </a:r>
                    </a:p>
                    <a:p>
                      <a:pPr algn="l"/>
                      <a:r>
                        <a:rPr lang="en-US" sz="1000" b="0" dirty="0">
                          <a:solidFill>
                            <a:schemeClr val="tx1"/>
                          </a:solidFill>
                          <a:latin typeface="Sassoon Joined ENG" panose="02000400000000000000"/>
                          <a:cs typeface="Amatic SC" panose="00000500000000000000" pitchFamily="2" charset="-79"/>
                        </a:rPr>
                        <a:t>I can </a:t>
                      </a:r>
                      <a:r>
                        <a:rPr lang="en-US" sz="1000" b="0" kern="1200" dirty="0">
                          <a:solidFill>
                            <a:schemeClr val="tx1"/>
                          </a:solidFill>
                          <a:latin typeface="Sassoon Joined ENG" panose="02000400000000000000"/>
                          <a:ea typeface="+mn-ea"/>
                          <a:cs typeface="Amatic SC" panose="00000500000000000000" pitchFamily="2" charset="-79"/>
                        </a:rPr>
                        <a:t>use story language to retell key texts.</a:t>
                      </a:r>
                    </a:p>
                    <a:p>
                      <a:pPr algn="l"/>
                      <a:r>
                        <a:rPr lang="en-US" sz="1000" b="0" dirty="0">
                          <a:solidFill>
                            <a:schemeClr val="tx1"/>
                          </a:solidFill>
                          <a:latin typeface="Sassoon Joined ENG" panose="02000400000000000000"/>
                          <a:cs typeface="Amatic SC" panose="00000500000000000000" pitchFamily="2" charset="-79"/>
                        </a:rPr>
                        <a:t>I can </a:t>
                      </a:r>
                      <a:r>
                        <a:rPr lang="en-US" sz="1000" b="0" kern="1200" dirty="0">
                          <a:solidFill>
                            <a:schemeClr val="tx1"/>
                          </a:solidFill>
                          <a:latin typeface="Sassoon Joined ENG" panose="02000400000000000000"/>
                          <a:ea typeface="+mn-ea"/>
                          <a:cs typeface="Amatic SC" panose="00000500000000000000" pitchFamily="2" charset="-79"/>
                        </a:rPr>
                        <a:t>listen to and respond to stories.</a:t>
                      </a:r>
                    </a:p>
                    <a:p>
                      <a:pPr algn="l"/>
                      <a:r>
                        <a:rPr lang="en-US" sz="1000" b="0" dirty="0">
                          <a:solidFill>
                            <a:schemeClr val="tx1"/>
                          </a:solidFill>
                          <a:latin typeface="Sassoon Joined ENG" panose="02000400000000000000"/>
                          <a:cs typeface="Amatic SC" panose="00000500000000000000" pitchFamily="2" charset="-79"/>
                        </a:rPr>
                        <a:t>I can </a:t>
                      </a:r>
                      <a:r>
                        <a:rPr lang="en-US" sz="1000" b="0" kern="1200" dirty="0">
                          <a:solidFill>
                            <a:schemeClr val="tx1"/>
                          </a:solidFill>
                          <a:latin typeface="Sassoon Joined ENG" panose="02000400000000000000"/>
                          <a:ea typeface="+mn-ea"/>
                          <a:cs typeface="Amatic SC" panose="00000500000000000000" pitchFamily="2" charset="-79"/>
                        </a:rPr>
                        <a:t>follow 3 step instructions.</a:t>
                      </a:r>
                    </a:p>
                    <a:p>
                      <a:pPr algn="l"/>
                      <a:r>
                        <a:rPr lang="en-US" sz="1000" b="0" dirty="0">
                          <a:solidFill>
                            <a:schemeClr val="tx1"/>
                          </a:solidFill>
                          <a:latin typeface="Sassoon Joined ENG" panose="02000400000000000000"/>
                          <a:cs typeface="Amatic SC" panose="00000500000000000000" pitchFamily="2" charset="-79"/>
                        </a:rPr>
                        <a:t>I can </a:t>
                      </a:r>
                      <a:r>
                        <a:rPr lang="en-US" sz="1000" b="0" kern="1200" dirty="0">
                          <a:solidFill>
                            <a:schemeClr val="tx1"/>
                          </a:solidFill>
                          <a:latin typeface="Sassoon Joined ENG" panose="02000400000000000000"/>
                          <a:ea typeface="+mn-ea"/>
                          <a:cs typeface="Amatic SC" panose="00000500000000000000" pitchFamily="2" charset="-79"/>
                        </a:rPr>
                        <a:t>take part in discussion </a:t>
                      </a:r>
                    </a:p>
                    <a:p>
                      <a:pPr algn="l"/>
                      <a:r>
                        <a:rPr lang="en-US" sz="1000" b="0" dirty="0">
                          <a:solidFill>
                            <a:schemeClr val="tx1"/>
                          </a:solidFill>
                          <a:latin typeface="Sassoon Joined ENG" panose="02000400000000000000"/>
                          <a:cs typeface="Amatic SC" panose="00000500000000000000" pitchFamily="2" charset="-79"/>
                        </a:rPr>
                        <a:t>I can </a:t>
                      </a:r>
                      <a:r>
                        <a:rPr lang="en-US" sz="1000" b="0" kern="1200" dirty="0">
                          <a:solidFill>
                            <a:schemeClr val="tx1"/>
                          </a:solidFill>
                          <a:latin typeface="Sassoon Joined ENG" panose="02000400000000000000"/>
                          <a:ea typeface="+mn-ea"/>
                          <a:cs typeface="Amatic SC" panose="00000500000000000000" pitchFamily="2" charset="-79"/>
                        </a:rPr>
                        <a:t>understand how to listen carefully and why listening is important.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 Joined ENG" panose="02000400000000000000"/>
                          <a:cs typeface="Amatic SC" panose="00000500000000000000" pitchFamily="2" charset="-79"/>
                        </a:rPr>
                        <a:t>Learning Objectives:</a:t>
                      </a:r>
                    </a:p>
                    <a:p>
                      <a:pPr algn="l"/>
                      <a:r>
                        <a:rPr lang="en-US" sz="1000" b="0" kern="1200" dirty="0">
                          <a:solidFill>
                            <a:schemeClr val="tx1"/>
                          </a:solidFill>
                          <a:latin typeface="Sassoon Joined ENG" panose="02000400000000000000"/>
                          <a:ea typeface="+mn-ea"/>
                          <a:cs typeface="Amatic SC" panose="00000500000000000000" pitchFamily="2" charset="-79"/>
                        </a:rPr>
                        <a:t>I can develop vocabulary relating to the theme</a:t>
                      </a:r>
                    </a:p>
                    <a:p>
                      <a:pPr algn="l"/>
                      <a:r>
                        <a:rPr lang="en-US" sz="1000" b="0" kern="1200" dirty="0">
                          <a:solidFill>
                            <a:schemeClr val="tx1"/>
                          </a:solidFill>
                          <a:latin typeface="Sassoon Joined ENG" panose="02000400000000000000"/>
                          <a:ea typeface="+mn-ea"/>
                          <a:cs typeface="Amatic SC" panose="00000500000000000000" pitchFamily="2" charset="-79"/>
                        </a:rPr>
                        <a:t>I can ask how and why questions.</a:t>
                      </a:r>
                    </a:p>
                    <a:p>
                      <a:pPr algn="l"/>
                      <a:r>
                        <a:rPr lang="en-US" sz="1000" b="0" kern="1200" dirty="0">
                          <a:solidFill>
                            <a:schemeClr val="tx1"/>
                          </a:solidFill>
                          <a:latin typeface="Sassoon Joined ENG" panose="02000400000000000000"/>
                          <a:ea typeface="+mn-ea"/>
                          <a:cs typeface="Amatic SC" panose="00000500000000000000" pitchFamily="2" charset="-79"/>
                        </a:rPr>
                        <a:t>I can retell a story with story language.</a:t>
                      </a:r>
                    </a:p>
                    <a:p>
                      <a:pPr algn="l"/>
                      <a:r>
                        <a:rPr lang="en-US" sz="1000" b="0" kern="1200" dirty="0">
                          <a:solidFill>
                            <a:schemeClr val="tx1"/>
                          </a:solidFill>
                          <a:latin typeface="Sassoon Joined ENG" panose="02000400000000000000"/>
                          <a:ea typeface="+mn-ea"/>
                          <a:cs typeface="Amatic SC" panose="00000500000000000000" pitchFamily="2" charset="-79"/>
                        </a:rPr>
                        <a:t>I can remember key points from a story.</a:t>
                      </a:r>
                    </a:p>
                    <a:p>
                      <a:pPr algn="l"/>
                      <a:r>
                        <a:rPr lang="en-US" sz="1000" b="0" kern="1200" dirty="0">
                          <a:solidFill>
                            <a:schemeClr val="tx1"/>
                          </a:solidFill>
                          <a:latin typeface="Sassoon Joined ENG" panose="02000400000000000000"/>
                          <a:ea typeface="+mn-ea"/>
                          <a:cs typeface="Amatic SC" panose="00000500000000000000" pitchFamily="2" charset="-79"/>
                        </a:rPr>
                        <a:t>I can ask questions to check that I  understand what has been said to me.</a:t>
                      </a:r>
                    </a:p>
                    <a:p>
                      <a:pPr algn="l"/>
                      <a:r>
                        <a:rPr lang="en-GB" sz="1000" b="0" kern="1200" dirty="0">
                          <a:solidFill>
                            <a:schemeClr val="tx1"/>
                          </a:solidFill>
                          <a:latin typeface="Sassoon Joined ENG" panose="02000400000000000000"/>
                          <a:ea typeface="+mn-ea"/>
                          <a:cs typeface="Amatic SC" panose="00000500000000000000" pitchFamily="2" charset="-79"/>
                        </a:rPr>
                        <a:t>I can describe events in some detail.</a:t>
                      </a:r>
                    </a:p>
                    <a:p>
                      <a:pPr algn="l"/>
                      <a:r>
                        <a:rPr lang="en-US" sz="1000" b="0" kern="1200" dirty="0">
                          <a:solidFill>
                            <a:schemeClr val="tx1"/>
                          </a:solidFill>
                          <a:latin typeface="Sassoon Joined ENG" panose="02000400000000000000"/>
                          <a:ea typeface="+mn-ea"/>
                          <a:cs typeface="Amatic SC" panose="00000500000000000000" pitchFamily="2" charset="-79"/>
                        </a:rPr>
                        <a:t>I can listen to and talk about stories to build familiarity and 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Learning Objectives:</a:t>
                      </a:r>
                    </a:p>
                    <a:p>
                      <a:pPr algn="l"/>
                      <a:r>
                        <a:rPr lang="en-US" sz="1000" b="0" kern="1200" dirty="0">
                          <a:solidFill>
                            <a:schemeClr val="tx1"/>
                          </a:solidFill>
                          <a:latin typeface="Sassoon Joined ENG" panose="02000400000000000000"/>
                          <a:ea typeface="+mn-ea"/>
                          <a:cs typeface="Amatic SC" panose="00000500000000000000" pitchFamily="2" charset="-79"/>
                        </a:rPr>
                        <a:t>I can develop vocabulary relating to the theme.</a:t>
                      </a:r>
                    </a:p>
                    <a:p>
                      <a:pPr algn="l"/>
                      <a:r>
                        <a:rPr lang="en-GB" sz="1000" b="0" kern="1200" dirty="0">
                          <a:solidFill>
                            <a:schemeClr val="tx1"/>
                          </a:solidFill>
                          <a:latin typeface="Sassoon Joined ENG" panose="02000400000000000000"/>
                          <a:ea typeface="+mn-ea"/>
                          <a:cs typeface="Amatic SC" panose="00000500000000000000" pitchFamily="2" charset="-79"/>
                        </a:rPr>
                        <a:t>I can learn and recite, poems and songs.</a:t>
                      </a:r>
                    </a:p>
                    <a:p>
                      <a:pPr algn="l"/>
                      <a:r>
                        <a:rPr lang="en-GB" sz="1000" b="0" kern="1200" dirty="0">
                          <a:solidFill>
                            <a:schemeClr val="tx1"/>
                          </a:solidFill>
                          <a:latin typeface="Sassoon Joined ENG" panose="02000400000000000000"/>
                          <a:ea typeface="+mn-ea"/>
                          <a:cs typeface="Amatic SC" panose="00000500000000000000" pitchFamily="2" charset="-79"/>
                        </a:rPr>
                        <a:t>I can listen to and engage in and talk about selected non-fiction.</a:t>
                      </a:r>
                    </a:p>
                    <a:p>
                      <a:pPr algn="l"/>
                      <a:r>
                        <a:rPr lang="en-GB" sz="1000" b="0" kern="1200" dirty="0">
                          <a:solidFill>
                            <a:schemeClr val="tx1"/>
                          </a:solidFill>
                          <a:latin typeface="Sassoon Joined ENG" panose="02000400000000000000"/>
                          <a:ea typeface="+mn-ea"/>
                          <a:cs typeface="Amatic SC" panose="00000500000000000000" pitchFamily="2" charset="-79"/>
                        </a:rPr>
                        <a:t>I can articulate my ideas and thoughts into well-formed sentences.</a:t>
                      </a:r>
                    </a:p>
                    <a:p>
                      <a:pPr algn="l">
                        <a:lnSpc>
                          <a:spcPct val="115000"/>
                        </a:lnSpc>
                        <a:spcAft>
                          <a:spcPts val="0"/>
                        </a:spcAft>
                      </a:pPr>
                      <a:r>
                        <a:rPr lang="en-GB" sz="1000" b="0" kern="1200" dirty="0">
                          <a:solidFill>
                            <a:schemeClr val="tx1"/>
                          </a:solidFill>
                          <a:latin typeface="Sassoon Joined ENG" panose="02000400000000000000"/>
                          <a:ea typeface="+mn-ea"/>
                          <a:cs typeface="Amatic SC" panose="00000500000000000000" pitchFamily="2" charset="-79"/>
                        </a:rPr>
                        <a:t>I ask questions to find out more.</a:t>
                      </a:r>
                    </a:p>
                    <a:p>
                      <a:pPr algn="l">
                        <a:lnSpc>
                          <a:spcPct val="115000"/>
                        </a:lnSpc>
                        <a:spcAft>
                          <a:spcPts val="0"/>
                        </a:spcAft>
                      </a:pPr>
                      <a:r>
                        <a:rPr lang="en-GB" sz="1000" b="0" kern="1200" dirty="0">
                          <a:solidFill>
                            <a:schemeClr val="tx1"/>
                          </a:solidFill>
                          <a:latin typeface="Sassoon Joined ENG" panose="02000400000000000000"/>
                          <a:ea typeface="+mn-ea"/>
                          <a:cs typeface="Amatic SC" panose="00000500000000000000" pitchFamily="2" charset="-79"/>
                        </a:rPr>
                        <a:t>I can articulate my ideas in well-formed sentences.</a:t>
                      </a:r>
                      <a:endParaRPr lang="en-US" sz="1000" b="0" kern="1200" dirty="0">
                        <a:solidFill>
                          <a:schemeClr val="tx1"/>
                        </a:solidFill>
                        <a:latin typeface="Sassoon Joined ENG" panose="0200040000000000000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l</a:t>
                      </a:r>
                      <a:r>
                        <a:rPr lang="en-US" sz="1000" b="0" dirty="0">
                          <a:latin typeface="Sassoon Joined ENG" panose="02000400000000000000"/>
                        </a:rPr>
                        <a:t>isten attentively and respond to what I hear with relevant questions, comments and actions when being read to and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Sassoon Joined ENG" panose="02000400000000000000"/>
                        </a:rPr>
                        <a:t>I can make comments about what I have heard.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connect one idea to another using a range of connectives.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p</a:t>
                      </a:r>
                      <a:r>
                        <a:rPr lang="en-US" sz="1000" b="0" dirty="0">
                          <a:latin typeface="Sassoon Joined ENG" panose="02000400000000000000"/>
                        </a:rPr>
                        <a:t>articipate in small group, class and one-to-one discussions, offering my own ideas, using recently introduced vocabulary.</a:t>
                      </a:r>
                      <a:endParaRPr lang="en-US" sz="1000" b="0" kern="1200" dirty="0">
                        <a:solidFill>
                          <a:schemeClr val="tx1"/>
                        </a:solidFill>
                        <a:latin typeface="Sassoon Joined ENG" panose="0200040000000000000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Sassoon Joined ENG" panose="02000400000000000000"/>
                        </a:rPr>
                        <a:t>I can hold conversation when engaged in back-and-forth exchanges with my teacher and peers.</a:t>
                      </a:r>
                    </a:p>
                    <a:p>
                      <a:pPr algn="l"/>
                      <a:r>
                        <a:rPr lang="en-US" sz="1000" b="0" dirty="0">
                          <a:latin typeface="Sassoon Joined ENG" panose="02000400000000000000"/>
                        </a:rPr>
                        <a:t>I can offer explanations for why things might happen, making use of recently introduced vocabulary when appropriate.</a:t>
                      </a:r>
                    </a:p>
                    <a:p>
                      <a:pPr algn="l"/>
                      <a:r>
                        <a:rPr lang="en-US" sz="1000" b="0" dirty="0">
                          <a:latin typeface="Sassoon Joined ENG" panose="02000400000000000000"/>
                        </a:rPr>
                        <a:t>I can express my ideas and feelings about my experiences using full sentences, including correct tense use and making use of conjunctions.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837693">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effectLst/>
                          <a:latin typeface="Sassoon Joined ENG" panose="02000400000000000000"/>
                          <a:ea typeface="Calibri" panose="020F0502020204030204" pitchFamily="34" charset="0"/>
                          <a:cs typeface="Times New Roman" panose="02020603050405020304" pitchFamily="18" charset="0"/>
                        </a:rPr>
                        <a:t>Learning experiences will include: Circle time opportunities to talk about family, home life and people in the community, photos of families in classroom to promote discussion, W</a:t>
                      </a:r>
                      <a:r>
                        <a:rPr lang="en-GB" sz="1000" b="0" baseline="0" dirty="0">
                          <a:effectLst/>
                          <a:latin typeface="Sassoon Joined ENG" panose="02000400000000000000"/>
                          <a:cs typeface="Times New Roman" panose="02020603050405020304" pitchFamily="18" charset="0"/>
                        </a:rPr>
                        <a:t>ord of the Week, </a:t>
                      </a:r>
                      <a:r>
                        <a:rPr lang="en-US" sz="1000" b="0" kern="1200" baseline="0" dirty="0">
                          <a:solidFill>
                            <a:schemeClr val="dk1"/>
                          </a:solidFill>
                          <a:effectLst/>
                          <a:latin typeface="Sassoon Joined ENG" panose="02000400000000000000"/>
                          <a:cs typeface="Times New Roman" panose="02020603050405020304" pitchFamily="18" charset="0"/>
                        </a:rPr>
                        <a:t>Daily Story Time</a:t>
                      </a:r>
                      <a:endParaRPr lang="en-GB" sz="1000" b="0" dirty="0">
                        <a:latin typeface="Sassoon Joined ENG" panose="0200040000000000000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dk1"/>
                          </a:solidFill>
                          <a:effectLst/>
                          <a:latin typeface="Sassoon Joined ENG" panose="02000400000000000000"/>
                          <a:ea typeface="Calibri" panose="020F0502020204030204" pitchFamily="34" charset="0"/>
                          <a:cs typeface="Times New Roman" panose="02020603050405020304" pitchFamily="18" charset="0"/>
                        </a:rPr>
                        <a:t>Learning experiences will include: </a:t>
                      </a:r>
                      <a:r>
                        <a:rPr lang="en-US" sz="1000" b="0" kern="1200" baseline="0" dirty="0">
                          <a:solidFill>
                            <a:schemeClr val="dk1"/>
                          </a:solidFill>
                          <a:effectLst/>
                          <a:latin typeface="Sassoon Joined ENG" panose="02000400000000000000"/>
                          <a:cs typeface="Times New Roman" panose="02020603050405020304" pitchFamily="18" charset="0"/>
                        </a:rPr>
                        <a:t>Weekly visits to woodland to share new vocabulary, Daily Story Time,</a:t>
                      </a:r>
                      <a:r>
                        <a:rPr lang="en-GB" sz="1000" b="0" baseline="0" dirty="0">
                          <a:effectLst/>
                          <a:latin typeface="Sassoon Joined ENG" panose="02000400000000000000"/>
                          <a:cs typeface="Times New Roman" panose="02020603050405020304" pitchFamily="18" charset="0"/>
                        </a:rPr>
                        <a:t> Word of the Week</a:t>
                      </a:r>
                      <a:endParaRPr lang="en-GB" sz="1000" b="0" dirty="0">
                        <a:latin typeface="Sassoon Joined ENG" panose="02000400000000000000"/>
                      </a:endParaRPr>
                    </a:p>
                    <a:p>
                      <a:pPr algn="l"/>
                      <a:endParaRPr lang="en-GB" sz="1000" b="0" dirty="0">
                        <a:latin typeface="Sassoon Joined ENG" panose="020004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dk1"/>
                          </a:solidFill>
                          <a:effectLst/>
                          <a:latin typeface="Sassoon Joined ENG" panose="02000400000000000000"/>
                          <a:ea typeface="Calibri" panose="020F0502020204030204" pitchFamily="34" charset="0"/>
                          <a:cs typeface="Times New Roman" panose="02020603050405020304" pitchFamily="18" charset="0"/>
                        </a:rPr>
                        <a:t>Learning experiences will include: </a:t>
                      </a:r>
                      <a:r>
                        <a:rPr lang="en-US" sz="1000" b="0" kern="1200" baseline="0" dirty="0">
                          <a:solidFill>
                            <a:schemeClr val="dk1"/>
                          </a:solidFill>
                          <a:effectLst/>
                          <a:latin typeface="Sassoon Joined ENG" panose="02000400000000000000"/>
                          <a:cs typeface="Times New Roman" panose="02020603050405020304" pitchFamily="18" charset="0"/>
                        </a:rPr>
                        <a:t>Daily Story Time, discussions about non-fiction books relating to theme, watching key Space events to promote discussion about theme, </a:t>
                      </a:r>
                      <a:r>
                        <a:rPr lang="en-GB" sz="1000" b="0" baseline="0" dirty="0">
                          <a:effectLst/>
                          <a:latin typeface="Sassoon Joined ENG" panose="02000400000000000000"/>
                          <a:cs typeface="Times New Roman" panose="02020603050405020304" pitchFamily="18" charset="0"/>
                        </a:rPr>
                        <a:t>Word of the Week</a:t>
                      </a:r>
                      <a:endParaRPr lang="en-GB" sz="1000" b="0" dirty="0">
                        <a:latin typeface="Sassoon Joined ENG" panose="0200040000000000000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dk1"/>
                        </a:solidFill>
                        <a:effectLst/>
                        <a:latin typeface="Sassoon Joined ENG" panose="0200040000000000000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0" kern="1200" baseline="0" dirty="0">
                          <a:solidFill>
                            <a:schemeClr val="dk1"/>
                          </a:solidFill>
                          <a:effectLst/>
                          <a:latin typeface="Sassoon Joined ENG" panose="02000400000000000000"/>
                          <a:ea typeface="Calibri" panose="020F0502020204030204" pitchFamily="34" charset="0"/>
                          <a:cs typeface="Times New Roman" panose="02020603050405020304" pitchFamily="18" charset="0"/>
                        </a:rPr>
                        <a:t>Learning experiences will include: </a:t>
                      </a:r>
                      <a:r>
                        <a:rPr lang="en-GB" sz="1000" b="0" kern="1200" dirty="0">
                          <a:solidFill>
                            <a:schemeClr val="dk1"/>
                          </a:solidFill>
                          <a:effectLst/>
                          <a:latin typeface="Sassoon Joined ENG" panose="02000400000000000000"/>
                          <a:ea typeface="+mn-ea"/>
                          <a:cs typeface="+mn-cs"/>
                        </a:rPr>
                        <a:t>Rhyme of the week,</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000" b="0" kern="1200" dirty="0">
                          <a:solidFill>
                            <a:schemeClr val="dk1"/>
                          </a:solidFill>
                          <a:effectLst/>
                          <a:latin typeface="Sassoon Joined ENG" panose="02000400000000000000"/>
                          <a:ea typeface="+mn-ea"/>
                          <a:cs typeface="+mn-cs"/>
                        </a:rPr>
                        <a:t>using actions and story maps to retell key stories, </a:t>
                      </a:r>
                      <a:r>
                        <a:rPr lang="en-GB" sz="1000" b="0" baseline="0" dirty="0">
                          <a:effectLst/>
                          <a:latin typeface="Sassoon Joined ENG" panose="02000400000000000000"/>
                          <a:cs typeface="Times New Roman" panose="02020603050405020304" pitchFamily="18" charset="0"/>
                        </a:rPr>
                        <a:t>Word of the Week, </a:t>
                      </a:r>
                      <a:r>
                        <a:rPr lang="en-US" sz="1000" b="0" kern="1200" baseline="0" dirty="0">
                          <a:solidFill>
                            <a:schemeClr val="dk1"/>
                          </a:solidFill>
                          <a:effectLst/>
                          <a:latin typeface="Sassoon Joined ENG" panose="02000400000000000000"/>
                          <a:cs typeface="Times New Roman" panose="02020603050405020304" pitchFamily="18" charset="0"/>
                        </a:rPr>
                        <a:t>Daily Story Time</a:t>
                      </a:r>
                      <a:endParaRPr lang="en-GB" sz="1000" b="0" dirty="0">
                        <a:latin typeface="Sassoon Joined ENG" panose="0200040000000000000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000" b="0" dirty="0">
                        <a:latin typeface="Sassoon Joined ENG" panose="020004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0" kern="1200" dirty="0">
                          <a:solidFill>
                            <a:schemeClr val="dk1"/>
                          </a:solidFill>
                          <a:effectLst/>
                          <a:latin typeface="Sassoon Joined ENG" panose="02000400000000000000"/>
                          <a:ea typeface="+mn-ea"/>
                          <a:cs typeface="+mn-cs"/>
                        </a:rPr>
                        <a:t>Learning experiences will include: Rhyme of the week, look at and describe food from around the world, promoting descriptive language, food tasting and encourage children to share preferences, </a:t>
                      </a:r>
                      <a:r>
                        <a:rPr lang="en-GB" sz="1000" b="0" baseline="0" dirty="0">
                          <a:effectLst/>
                          <a:latin typeface="Sassoon Joined ENG" panose="02000400000000000000"/>
                          <a:cs typeface="Times New Roman" panose="02020603050405020304" pitchFamily="18" charset="0"/>
                        </a:rPr>
                        <a:t>Word of the Week, </a:t>
                      </a:r>
                      <a:r>
                        <a:rPr lang="en-US" sz="1000" b="0" kern="1200" baseline="0" dirty="0">
                          <a:solidFill>
                            <a:schemeClr val="dk1"/>
                          </a:solidFill>
                          <a:effectLst/>
                          <a:latin typeface="Sassoon Joined ENG" panose="02000400000000000000"/>
                          <a:cs typeface="Times New Roman" panose="02020603050405020304" pitchFamily="18" charset="0"/>
                        </a:rPr>
                        <a:t>Daily Story Time</a:t>
                      </a:r>
                      <a:r>
                        <a:rPr lang="en-US" sz="1000" b="0" dirty="0">
                          <a:latin typeface="Sassoon Joined ENG" panose="02000400000000000000"/>
                        </a:rPr>
                        <a:t> </a:t>
                      </a:r>
                      <a:endParaRPr lang="en-US" sz="1000" b="0" dirty="0">
                        <a:latin typeface="Sassoon Joined ENG" panose="0200040000000000000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Sassoon Joined ENG" panose="0200040000000000000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000" b="0" kern="1200" baseline="0" dirty="0">
                          <a:solidFill>
                            <a:schemeClr val="dk1"/>
                          </a:solidFill>
                          <a:effectLst/>
                          <a:latin typeface="Sassoon Joined ENG" panose="02000400000000000000"/>
                          <a:ea typeface="Calibri" panose="020F0502020204030204" pitchFamily="34" charset="0"/>
                          <a:cs typeface="Times New Roman" panose="02020603050405020304" pitchFamily="18" charset="0"/>
                        </a:rPr>
                        <a:t>Learning experiences will include: </a:t>
                      </a:r>
                      <a:r>
                        <a:rPr lang="en-GB" sz="1000" b="0" kern="1200" dirty="0">
                          <a:solidFill>
                            <a:schemeClr val="dk1"/>
                          </a:solidFill>
                          <a:effectLst/>
                          <a:latin typeface="Sassoon Joined ENG" panose="02000400000000000000"/>
                          <a:ea typeface="+mn-ea"/>
                          <a:cs typeface="+mn-cs"/>
                        </a:rPr>
                        <a:t>Rhyme of the week, </a:t>
                      </a:r>
                      <a:r>
                        <a:rPr lang="en-GB" sz="1000" b="0" baseline="0" dirty="0">
                          <a:effectLst/>
                          <a:latin typeface="Sassoon Joined ENG" panose="02000400000000000000"/>
                          <a:cs typeface="Times New Roman" panose="02020603050405020304" pitchFamily="18" charset="0"/>
                        </a:rPr>
                        <a:t>Word of the Week,</a:t>
                      </a:r>
                      <a:r>
                        <a:rPr lang="en-US" sz="1000" b="0" kern="1200" baseline="0" dirty="0">
                          <a:solidFill>
                            <a:schemeClr val="dk1"/>
                          </a:solidFill>
                          <a:effectLst/>
                          <a:latin typeface="Sassoon Joined ENG" panose="02000400000000000000"/>
                          <a:cs typeface="Times New Roman" panose="02020603050405020304" pitchFamily="18" charset="0"/>
                        </a:rPr>
                        <a:t> Daily Story Time,</a:t>
                      </a:r>
                      <a:r>
                        <a:rPr lang="en-GB" sz="1000" b="0" baseline="0" dirty="0">
                          <a:effectLst/>
                          <a:latin typeface="Sassoon Joined ENG" panose="02000400000000000000"/>
                          <a:cs typeface="Times New Roman" panose="02020603050405020304" pitchFamily="18" charset="0"/>
                        </a:rPr>
                        <a:t> </a:t>
                      </a:r>
                      <a:r>
                        <a:rPr lang="en-GB" sz="1000" b="0" kern="1200" dirty="0">
                          <a:solidFill>
                            <a:schemeClr val="dk1"/>
                          </a:solidFill>
                          <a:effectLst/>
                          <a:latin typeface="Sassoon Joined ENG" panose="02000400000000000000"/>
                          <a:ea typeface="+mn-ea"/>
                          <a:cs typeface="+mn-cs"/>
                        </a:rPr>
                        <a:t>discussions about</a:t>
                      </a:r>
                      <a:r>
                        <a:rPr lang="en-GB" sz="1000" b="0" kern="1200" baseline="0" dirty="0">
                          <a:solidFill>
                            <a:schemeClr val="dk1"/>
                          </a:solidFill>
                          <a:effectLst/>
                          <a:latin typeface="Sassoon Joined ENG" panose="02000400000000000000"/>
                          <a:ea typeface="+mn-ea"/>
                          <a:cs typeface="+mn-cs"/>
                        </a:rPr>
                        <a:t> similarities and differences between things in the past and now, discussions about the experiences I have had at different points in the school year (end of year video)</a:t>
                      </a:r>
                      <a:endParaRPr lang="en-GB" sz="1000" b="0" kern="1200" dirty="0">
                        <a:solidFill>
                          <a:schemeClr val="dk1"/>
                        </a:solidFill>
                        <a:effectLst/>
                        <a:latin typeface="Sassoon Joined ENG" panose="0200040000000000000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34583653"/>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332131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Personal, Social and Emotional Development</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090512949"/>
              </p:ext>
            </p:extLst>
          </p:nvPr>
        </p:nvGraphicFramePr>
        <p:xfrm>
          <a:off x="133491" y="668955"/>
          <a:ext cx="11925018" cy="6011879"/>
        </p:xfrm>
        <a:graphic>
          <a:graphicData uri="http://schemas.openxmlformats.org/drawingml/2006/table">
            <a:tbl>
              <a:tblPr firstRow="1" bandRow="1">
                <a:tableStyleId>{5C22544A-7EE6-4342-B048-85BDC9FD1C3A}</a:tableStyleId>
              </a:tblPr>
              <a:tblGrid>
                <a:gridCol w="1703574">
                  <a:extLst>
                    <a:ext uri="{9D8B030D-6E8A-4147-A177-3AD203B41FA5}">
                      <a16:colId xmlns:a16="http://schemas.microsoft.com/office/drawing/2014/main" val="385991600"/>
                    </a:ext>
                  </a:extLst>
                </a:gridCol>
                <a:gridCol w="1703574">
                  <a:extLst>
                    <a:ext uri="{9D8B030D-6E8A-4147-A177-3AD203B41FA5}">
                      <a16:colId xmlns:a16="http://schemas.microsoft.com/office/drawing/2014/main" val="2865123548"/>
                    </a:ext>
                  </a:extLst>
                </a:gridCol>
                <a:gridCol w="1703574">
                  <a:extLst>
                    <a:ext uri="{9D8B030D-6E8A-4147-A177-3AD203B41FA5}">
                      <a16:colId xmlns:a16="http://schemas.microsoft.com/office/drawing/2014/main" val="872926247"/>
                    </a:ext>
                  </a:extLst>
                </a:gridCol>
                <a:gridCol w="1703574">
                  <a:extLst>
                    <a:ext uri="{9D8B030D-6E8A-4147-A177-3AD203B41FA5}">
                      <a16:colId xmlns:a16="http://schemas.microsoft.com/office/drawing/2014/main" val="1315738151"/>
                    </a:ext>
                  </a:extLst>
                </a:gridCol>
                <a:gridCol w="1703574">
                  <a:extLst>
                    <a:ext uri="{9D8B030D-6E8A-4147-A177-3AD203B41FA5}">
                      <a16:colId xmlns:a16="http://schemas.microsoft.com/office/drawing/2014/main" val="2709165749"/>
                    </a:ext>
                  </a:extLst>
                </a:gridCol>
                <a:gridCol w="1703574">
                  <a:extLst>
                    <a:ext uri="{9D8B030D-6E8A-4147-A177-3AD203B41FA5}">
                      <a16:colId xmlns:a16="http://schemas.microsoft.com/office/drawing/2014/main" val="2335150482"/>
                    </a:ext>
                  </a:extLst>
                </a:gridCol>
                <a:gridCol w="1703574">
                  <a:extLst>
                    <a:ext uri="{9D8B030D-6E8A-4147-A177-3AD203B41FA5}">
                      <a16:colId xmlns:a16="http://schemas.microsoft.com/office/drawing/2014/main" val="4046203905"/>
                    </a:ext>
                  </a:extLst>
                </a:gridCol>
              </a:tblGrid>
              <a:tr h="354760">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61704">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152971">
                <a:tc rowSpan="3">
                  <a:txBody>
                    <a:bodyPr/>
                    <a:lstStyle/>
                    <a:p>
                      <a:pPr algn="ctr"/>
                      <a:r>
                        <a:rPr lang="en-US" sz="1200" b="1" dirty="0">
                          <a:solidFill>
                            <a:schemeClr val="tx1"/>
                          </a:solidFill>
                          <a:latin typeface="Sassoon Joined ENG" panose="02000400000000000000" pitchFamily="2" charset="0"/>
                          <a:cs typeface="Amatic SC" panose="00000500000000000000" pitchFamily="2" charset="-79"/>
                        </a:rPr>
                        <a:t>Managing Self </a:t>
                      </a:r>
                    </a:p>
                    <a:p>
                      <a:pPr algn="ctr"/>
                      <a:r>
                        <a:rPr lang="en-US" sz="1200" b="1" dirty="0">
                          <a:solidFill>
                            <a:schemeClr val="tx1"/>
                          </a:solidFill>
                          <a:latin typeface="Sassoon Joined ENG" panose="02000400000000000000" pitchFamily="2" charset="0"/>
                          <a:cs typeface="Amatic SC" panose="00000500000000000000" pitchFamily="2" charset="-79"/>
                        </a:rPr>
                        <a:t>Self regulation</a:t>
                      </a:r>
                    </a:p>
                    <a:p>
                      <a:pPr algn="ctr"/>
                      <a:r>
                        <a:rPr lang="en-US" sz="1200" b="1" dirty="0">
                          <a:solidFill>
                            <a:schemeClr val="tx1"/>
                          </a:solidFill>
                          <a:latin typeface="Sassoon Joined ENG" panose="02000400000000000000" pitchFamily="2" charset="0"/>
                          <a:cs typeface="Amatic SC" panose="00000500000000000000" pitchFamily="2" charset="-79"/>
                        </a:rPr>
                        <a:t>Making relationships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assoon Joined ENG" panose="02000400000000000000" pitchFamily="2" charset="0"/>
                        </a:rPr>
                        <a:t>Children’s personal, social and emotional development (PSED) is </a:t>
                      </a:r>
                      <a:r>
                        <a:rPr lang="en-US" sz="1200" b="1" dirty="0">
                          <a:solidFill>
                            <a:schemeClr val="tx1"/>
                          </a:solidFill>
                          <a:latin typeface="Sassoon Joined ENG" panose="02000400000000000000" pitchFamily="2" charset="0"/>
                        </a:rPr>
                        <a:t>crucial for children to lead healthy and happy lives</a:t>
                      </a:r>
                      <a:r>
                        <a:rPr lang="en-US" sz="1200" dirty="0">
                          <a:solidFill>
                            <a:schemeClr val="tx1"/>
                          </a:solidFill>
                          <a:latin typeface="Sassoon Joined ENG" panose="02000400000000000000" pitchFamily="2" charset="0"/>
                        </a:rPr>
                        <a:t>, and is fundamental to their cognitive development. Underpinning their personal development are the important attachments that </a:t>
                      </a:r>
                      <a:r>
                        <a:rPr lang="en-US" sz="1200" b="1" dirty="0">
                          <a:solidFill>
                            <a:schemeClr val="tx1"/>
                          </a:solidFill>
                          <a:latin typeface="Sassoon Joined ENG" panose="02000400000000000000" pitchFamily="2" charset="0"/>
                        </a:rPr>
                        <a:t>shape their social world</a:t>
                      </a:r>
                      <a:r>
                        <a:rPr lang="en-US" sz="1200" dirty="0">
                          <a:solidFill>
                            <a:schemeClr val="tx1"/>
                          </a:solidFill>
                          <a:latin typeface="Sassoon Joined ENG" panose="02000400000000000000" pitchFamily="2" charset="0"/>
                        </a:rPr>
                        <a:t>. Strong, warm and supportive  relationships with adults enable children to learn how to </a:t>
                      </a:r>
                      <a:r>
                        <a:rPr lang="en-US" sz="1200" b="1" dirty="0">
                          <a:solidFill>
                            <a:schemeClr val="tx1"/>
                          </a:solidFill>
                          <a:latin typeface="Sassoon Joined ENG" panose="02000400000000000000" pitchFamily="2" charset="0"/>
                        </a:rPr>
                        <a:t>understand their own feelings and those of others</a:t>
                      </a:r>
                      <a:r>
                        <a:rPr lang="en-US" sz="1200" dirty="0">
                          <a:solidFill>
                            <a:schemeClr val="tx1"/>
                          </a:solidFill>
                          <a:latin typeface="Sassoon Joined ENG" panose="02000400000000000000" pitchFamily="2" charset="0"/>
                        </a:rPr>
                        <a:t>. Children should be supported to </a:t>
                      </a:r>
                      <a:r>
                        <a:rPr lang="en-US" sz="1200" b="1" dirty="0">
                          <a:solidFill>
                            <a:schemeClr val="tx1"/>
                          </a:solidFill>
                          <a:latin typeface="Sassoon Joined ENG" panose="02000400000000000000" pitchFamily="2" charset="0"/>
                        </a:rPr>
                        <a:t>manage emotions, develop a positive sense of self, set themselves simple goals, have confidence in their own abilities, to persist</a:t>
                      </a:r>
                      <a:r>
                        <a:rPr lang="en-US" sz="1200" dirty="0">
                          <a:solidFill>
                            <a:schemeClr val="tx1"/>
                          </a:solidFill>
                          <a:latin typeface="Sassoon Joined ENG" panose="02000400000000000000" pitchFamily="2" charset="0"/>
                        </a:rPr>
                        <a:t> and wait for what they want and direct attention as necessary. Through adult modelling and guidance, they will learn </a:t>
                      </a:r>
                      <a:r>
                        <a:rPr lang="en-US" sz="1200" b="1" dirty="0">
                          <a:solidFill>
                            <a:schemeClr val="tx1"/>
                          </a:solidFill>
                          <a:latin typeface="Sassoon Joined ENG" panose="02000400000000000000" pitchFamily="2" charset="0"/>
                        </a:rPr>
                        <a:t>how to look after their bodies, including healthy eating</a:t>
                      </a:r>
                      <a:r>
                        <a:rPr lang="en-US" sz="1200" dirty="0">
                          <a:solidFill>
                            <a:schemeClr val="tx1"/>
                          </a:solidFill>
                          <a:latin typeface="Sassoon Joined ENG" panose="02000400000000000000" pitchFamily="2" charset="0"/>
                        </a:rPr>
                        <a:t>, and manage personal needs independently. Through supported interaction with other children, they learn how to make good friendships, co-operate and resolve conflicts peaceably. These attributes will provide a secure platform from which </a:t>
                      </a:r>
                      <a:r>
                        <a:rPr lang="en-US" sz="1200" b="1" dirty="0">
                          <a:solidFill>
                            <a:schemeClr val="tx1"/>
                          </a:solidFill>
                          <a:latin typeface="Sassoon Joined ENG" panose="02000400000000000000" pitchFamily="2" charset="0"/>
                        </a:rPr>
                        <a:t>children can achieve at school and in later life.</a:t>
                      </a:r>
                      <a:endParaRPr lang="en-GB"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2158125">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 Joined ENG" panose="02000400000000000000"/>
                          <a:cs typeface="Amatic SC" panose="00000500000000000000" pitchFamily="2" charset="-79"/>
                        </a:rPr>
                        <a:t>Learning Objectives:</a:t>
                      </a:r>
                    </a:p>
                    <a:p>
                      <a:pPr algn="l">
                        <a:lnSpc>
                          <a:spcPct val="100000"/>
                        </a:lnSpc>
                        <a:spcBef>
                          <a:spcPts val="0"/>
                        </a:spcBef>
                      </a:pPr>
                      <a:r>
                        <a:rPr lang="en-GB" sz="1000" b="0" dirty="0">
                          <a:solidFill>
                            <a:schemeClr val="tx1"/>
                          </a:solidFill>
                          <a:latin typeface="Sassoon Joined ENG" panose="02000400000000000000"/>
                          <a:cs typeface="Amatic SC" panose="00000500000000000000" pitchFamily="2" charset="-79"/>
                        </a:rPr>
                        <a:t>I can identify people who can help me.</a:t>
                      </a:r>
                    </a:p>
                    <a:p>
                      <a:pPr algn="l">
                        <a:lnSpc>
                          <a:spcPct val="100000"/>
                        </a:lnSpc>
                        <a:spcBef>
                          <a:spcPts val="0"/>
                        </a:spcBef>
                      </a:pPr>
                      <a:r>
                        <a:rPr lang="en-GB" sz="1000" b="0" dirty="0">
                          <a:solidFill>
                            <a:schemeClr val="tx1"/>
                          </a:solidFill>
                          <a:latin typeface="Sassoon Joined ENG" panose="02000400000000000000"/>
                          <a:cs typeface="Amatic SC" panose="00000500000000000000" pitchFamily="2" charset="-79"/>
                        </a:rPr>
                        <a:t>I can identify good and bad feelings.</a:t>
                      </a:r>
                    </a:p>
                    <a:p>
                      <a:pPr algn="l">
                        <a:lnSpc>
                          <a:spcPct val="100000"/>
                        </a:lnSpc>
                        <a:spcBef>
                          <a:spcPts val="0"/>
                        </a:spcBef>
                      </a:pPr>
                      <a:r>
                        <a:rPr lang="en-GB" sz="1000" b="0" dirty="0">
                          <a:solidFill>
                            <a:schemeClr val="tx1"/>
                          </a:solidFill>
                          <a:latin typeface="Sassoon Joined ENG" panose="02000400000000000000"/>
                          <a:cs typeface="Amatic SC" panose="00000500000000000000" pitchFamily="2" charset="-79"/>
                        </a:rPr>
                        <a:t>I know that some actions and words can hurt others feelings.</a:t>
                      </a:r>
                    </a:p>
                    <a:p>
                      <a:pPr algn="l">
                        <a:lnSpc>
                          <a:spcPct val="100000"/>
                        </a:lnSpc>
                        <a:spcBef>
                          <a:spcPts val="0"/>
                        </a:spcBef>
                      </a:pPr>
                      <a:r>
                        <a:rPr lang="en-GB" sz="1000" b="0" dirty="0">
                          <a:solidFill>
                            <a:schemeClr val="tx1"/>
                          </a:solidFill>
                          <a:latin typeface="Sassoon Joined ENG" panose="02000400000000000000"/>
                          <a:cs typeface="Amatic SC" panose="00000500000000000000" pitchFamily="2" charset="-79"/>
                        </a:rPr>
                        <a:t>I know how to wash my hands independently.</a:t>
                      </a:r>
                    </a:p>
                    <a:p>
                      <a:pPr algn="l">
                        <a:lnSpc>
                          <a:spcPct val="100000"/>
                        </a:lnSpc>
                        <a:spcBef>
                          <a:spcPts val="0"/>
                        </a:spcBef>
                      </a:pPr>
                      <a:r>
                        <a:rPr lang="en-GB" sz="1000" b="0" dirty="0">
                          <a:solidFill>
                            <a:schemeClr val="tx1"/>
                          </a:solidFill>
                          <a:latin typeface="Sassoon Joined ENG" panose="02000400000000000000"/>
                          <a:cs typeface="Amatic SC" panose="00000500000000000000" pitchFamily="2" charset="-79"/>
                        </a:rPr>
                        <a:t>I can explain the class rules.</a:t>
                      </a:r>
                    </a:p>
                    <a:p>
                      <a:pPr algn="l">
                        <a:lnSpc>
                          <a:spcPct val="100000"/>
                        </a:lnSpc>
                        <a:spcBef>
                          <a:spcPts val="0"/>
                        </a:spcBef>
                      </a:pPr>
                      <a:endParaRPr lang="en-GB" sz="1000" b="0" dirty="0">
                        <a:solidFill>
                          <a:schemeClr val="tx1"/>
                        </a:solidFill>
                        <a:latin typeface="Sassoon Joined ENG" panose="0200040000000000000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 Joined ENG" panose="02000400000000000000"/>
                          <a:cs typeface="Amatic SC" panose="00000500000000000000" pitchFamily="2" charset="-79"/>
                        </a:rPr>
                        <a:t>Learning Objectives:</a:t>
                      </a:r>
                    </a:p>
                    <a:p>
                      <a:pPr algn="l">
                        <a:lnSpc>
                          <a:spcPct val="100000"/>
                        </a:lnSpc>
                        <a:spcBef>
                          <a:spcPts val="0"/>
                        </a:spcBef>
                      </a:pPr>
                      <a:r>
                        <a:rPr lang="en-GB" sz="1000" i="0" kern="1200" dirty="0">
                          <a:solidFill>
                            <a:schemeClr val="tx1"/>
                          </a:solidFill>
                          <a:effectLst/>
                          <a:latin typeface="Sassoon Joined ENG" panose="02000400000000000000"/>
                          <a:ea typeface="+mn-ea"/>
                          <a:cs typeface="+mn-cs"/>
                        </a:rPr>
                        <a:t>I can express my feelings and consider the feelings of others.</a:t>
                      </a:r>
                    </a:p>
                    <a:p>
                      <a:pPr algn="l">
                        <a:lnSpc>
                          <a:spcPct val="100000"/>
                        </a:lnSpc>
                        <a:spcBef>
                          <a:spcPts val="0"/>
                        </a:spcBef>
                      </a:pPr>
                      <a:r>
                        <a:rPr lang="en-GB" sz="1000" b="0" i="0" kern="1200" dirty="0">
                          <a:solidFill>
                            <a:schemeClr val="tx1"/>
                          </a:solidFill>
                          <a:effectLst/>
                          <a:latin typeface="Sassoon Joined ENG" panose="02000400000000000000"/>
                          <a:ea typeface="+mn-ea"/>
                          <a:cs typeface="+mn-cs"/>
                        </a:rPr>
                        <a:t>I know why it is important to brush my teeth.</a:t>
                      </a:r>
                    </a:p>
                    <a:p>
                      <a:pPr algn="l">
                        <a:lnSpc>
                          <a:spcPct val="100000"/>
                        </a:lnSpc>
                        <a:spcBef>
                          <a:spcPts val="0"/>
                        </a:spcBef>
                      </a:pPr>
                      <a:r>
                        <a:rPr lang="en-GB" sz="1000" b="0" i="0" kern="1200" dirty="0">
                          <a:solidFill>
                            <a:schemeClr val="tx1"/>
                          </a:solidFill>
                          <a:effectLst/>
                          <a:latin typeface="Sassoon Joined ENG" panose="02000400000000000000"/>
                          <a:ea typeface="+mn-ea"/>
                          <a:cs typeface="+mn-cs"/>
                        </a:rPr>
                        <a:t>I can begin to identify and moderate my feelings socially and emotionally. </a:t>
                      </a:r>
                      <a:endParaRPr lang="en-US" sz="1000" dirty="0">
                        <a:latin typeface="Sassoon Joined ENG" panose="020004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 Joined ENG" panose="02000400000000000000"/>
                          <a:cs typeface="Amatic SC" panose="00000500000000000000" pitchFamily="2" charset="-79"/>
                        </a:rPr>
                        <a:t>Learning Objectives:</a:t>
                      </a:r>
                    </a:p>
                    <a:p>
                      <a:pPr algn="l">
                        <a:lnSpc>
                          <a:spcPct val="100000"/>
                        </a:lnSpc>
                        <a:spcBef>
                          <a:spcPts val="0"/>
                        </a:spcBef>
                        <a:spcAft>
                          <a:spcPts val="0"/>
                        </a:spcAft>
                      </a:pPr>
                      <a:r>
                        <a:rPr lang="en-GB" sz="1000" i="0" dirty="0">
                          <a:solidFill>
                            <a:schemeClr val="tx1"/>
                          </a:solidFill>
                          <a:effectLst/>
                          <a:latin typeface="Sassoon Joined ENG" panose="02000400000000000000"/>
                          <a:ea typeface="Calibri" panose="020F0502020204030204" pitchFamily="34" charset="0"/>
                          <a:cs typeface="Calibri" panose="020F0502020204030204" pitchFamily="34" charset="0"/>
                        </a:rPr>
                        <a:t>I know how to be safe Online</a:t>
                      </a:r>
                    </a:p>
                    <a:p>
                      <a:pPr algn="l">
                        <a:lnSpc>
                          <a:spcPct val="100000"/>
                        </a:lnSpc>
                        <a:spcBef>
                          <a:spcPts val="0"/>
                        </a:spcBef>
                        <a:spcAft>
                          <a:spcPts val="0"/>
                        </a:spcAft>
                      </a:pPr>
                      <a:r>
                        <a:rPr lang="en-GB" sz="1000" i="0" dirty="0">
                          <a:solidFill>
                            <a:schemeClr val="tx1"/>
                          </a:solidFill>
                          <a:effectLst/>
                          <a:latin typeface="Sassoon Joined ENG" panose="02000400000000000000"/>
                          <a:ea typeface="Calibri" panose="020F0502020204030204" pitchFamily="34" charset="0"/>
                          <a:cs typeface="Calibri" panose="020F0502020204030204" pitchFamily="34" charset="0"/>
                        </a:rPr>
                        <a:t>I know what makes a good friend.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solidFill>
                            <a:schemeClr val="tx1"/>
                          </a:solidFill>
                          <a:effectLst/>
                          <a:latin typeface="Sassoon Joined ENG" panose="02000400000000000000"/>
                          <a:ea typeface="Calibri" panose="020F0502020204030204" pitchFamily="34" charset="0"/>
                          <a:cs typeface="Calibri" panose="020F0502020204030204" pitchFamily="34" charset="0"/>
                        </a:rPr>
                        <a:t>I can identify ways that I can be helpful at home and care for our classroom.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Sassoon Joined ENG" panose="02000400000000000000"/>
                          <a:ea typeface="+mn-ea"/>
                          <a:cs typeface="+mn-cs"/>
                        </a:rPr>
                        <a:t>I know what it means to be respectful and to be treated with respect.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 Joined ENG" panose="02000400000000000000"/>
                          <a:cs typeface="Amatic SC" panose="00000500000000000000" pitchFamily="2" charset="-79"/>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 Joined ENG" panose="02000400000000000000"/>
                          <a:cs typeface="Amatic SC" panose="00000500000000000000" pitchFamily="2" charset="-79"/>
                        </a:rPr>
                        <a:t>I know why it is important to care for our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 Joined ENG" panose="02000400000000000000"/>
                          <a:cs typeface="Amatic SC" panose="00000500000000000000" pitchFamily="2" charset="-79"/>
                        </a:rPr>
                        <a:t>I can think about the perspectives of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 Joined ENG" panose="02000400000000000000"/>
                          <a:cs typeface="Amatic SC" panose="00000500000000000000" pitchFamily="2" charset="-79"/>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kern="1200" dirty="0">
                          <a:solidFill>
                            <a:schemeClr val="tx1"/>
                          </a:solidFill>
                          <a:effectLst/>
                          <a:latin typeface="Sassoon Joined ENG" panose="02000400000000000000"/>
                          <a:ea typeface="+mn-ea"/>
                          <a:cs typeface="+mn-cs"/>
                        </a:rPr>
                        <a:t>I can </a:t>
                      </a:r>
                      <a:r>
                        <a:rPr lang="en-US" sz="1000" i="0" kern="1200" dirty="0">
                          <a:solidFill>
                            <a:schemeClr val="tx1"/>
                          </a:solidFill>
                          <a:effectLst/>
                          <a:latin typeface="Sassoon Joined ENG" panose="02000400000000000000"/>
                          <a:ea typeface="+mn-ea"/>
                          <a:cs typeface="+mn-cs"/>
                        </a:rPr>
                        <a:t>m</a:t>
                      </a:r>
                      <a:r>
                        <a:rPr lang="en-US" sz="1000" dirty="0">
                          <a:latin typeface="Sassoon Joined ENG" panose="02000400000000000000"/>
                        </a:rPr>
                        <a:t>anage my own basic hygiene and personal needs, including dressing, going to the toilet.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Sassoon Joined ENG" panose="02000400000000000000"/>
                        </a:rPr>
                        <a:t>I know the importance of healthy food choices and regular physical activity.</a:t>
                      </a:r>
                    </a:p>
                    <a:p>
                      <a:pPr algn="l">
                        <a:lnSpc>
                          <a:spcPct val="100000"/>
                        </a:lnSpc>
                        <a:spcBef>
                          <a:spcPts val="0"/>
                        </a:spcBef>
                      </a:pPr>
                      <a:r>
                        <a:rPr lang="en-GB" sz="1000" i="0" kern="1200" dirty="0">
                          <a:solidFill>
                            <a:schemeClr val="tx1"/>
                          </a:solidFill>
                          <a:effectLst/>
                          <a:latin typeface="Sassoon Joined ENG" panose="02000400000000000000"/>
                          <a:ea typeface="+mn-ea"/>
                          <a:cs typeface="+mn-cs"/>
                        </a:rPr>
                        <a:t>I know how to keeping myself safe.</a:t>
                      </a:r>
                    </a:p>
                    <a:p>
                      <a:pPr algn="l">
                        <a:lnSpc>
                          <a:spcPct val="100000"/>
                        </a:lnSpc>
                        <a:spcBef>
                          <a:spcPts val="0"/>
                        </a:spcBef>
                      </a:pPr>
                      <a:r>
                        <a:rPr lang="en-GB" sz="1000" i="0" kern="1200" dirty="0">
                          <a:solidFill>
                            <a:schemeClr val="tx1"/>
                          </a:solidFill>
                          <a:effectLst/>
                          <a:latin typeface="Sassoon Joined ENG" panose="02000400000000000000"/>
                          <a:ea typeface="+mn-ea"/>
                          <a:cs typeface="+mn-cs"/>
                        </a:rPr>
                        <a:t>I can show sensitivity to my own and others needs.</a:t>
                      </a:r>
                    </a:p>
                    <a:p>
                      <a:pPr algn="l">
                        <a:lnSpc>
                          <a:spcPct val="100000"/>
                        </a:lnSpc>
                        <a:spcBef>
                          <a:spcPts val="0"/>
                        </a:spcBef>
                      </a:pPr>
                      <a:r>
                        <a:rPr lang="en-GB" sz="1000" i="0" kern="1200" dirty="0">
                          <a:solidFill>
                            <a:schemeClr val="tx1"/>
                          </a:solidFill>
                          <a:effectLst/>
                          <a:latin typeface="Sassoon Joined ENG" panose="02000400000000000000"/>
                          <a:ea typeface="+mn-ea"/>
                          <a:cs typeface="+mn-cs"/>
                        </a:rPr>
                        <a:t>I can regulate my behaviour depending on the 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 Joined ENG" panose="02000400000000000000"/>
                          <a:cs typeface="Amatic SC" panose="00000500000000000000" pitchFamily="2" charset="-79"/>
                        </a:rPr>
                        <a:t>Learning Objectives:</a:t>
                      </a:r>
                    </a:p>
                    <a:p>
                      <a:pPr algn="l">
                        <a:lnSpc>
                          <a:spcPct val="100000"/>
                        </a:lnSpc>
                        <a:spcBef>
                          <a:spcPts val="0"/>
                        </a:spcBef>
                      </a:pPr>
                      <a:r>
                        <a:rPr lang="en-US" sz="1000" dirty="0">
                          <a:latin typeface="Sassoon Joined ENG" panose="02000400000000000000"/>
                        </a:rPr>
                        <a:t>I can be confident to try new activities and show independence, resilience and perseverance in the face of challenge.</a:t>
                      </a:r>
                    </a:p>
                    <a:p>
                      <a:pPr algn="l">
                        <a:lnSpc>
                          <a:spcPct val="100000"/>
                        </a:lnSpc>
                        <a:spcBef>
                          <a:spcPts val="0"/>
                        </a:spcBef>
                      </a:pPr>
                      <a:r>
                        <a:rPr lang="en-US" sz="1000" dirty="0">
                          <a:latin typeface="Sassoon Joined ENG" panose="02000400000000000000"/>
                        </a:rPr>
                        <a:t>I can explain the reasons for rules, know right from wrong and try to behave accordingly.</a:t>
                      </a:r>
                    </a:p>
                    <a:p>
                      <a:pPr algn="l">
                        <a:lnSpc>
                          <a:spcPct val="100000"/>
                        </a:lnSpc>
                        <a:spcBef>
                          <a:spcPts val="0"/>
                        </a:spcBef>
                      </a:pPr>
                      <a:r>
                        <a:rPr lang="en-GB" sz="1000" baseline="0" dirty="0">
                          <a:solidFill>
                            <a:schemeClr val="tx1"/>
                          </a:solidFill>
                          <a:latin typeface="Sassoon Joined ENG" panose="02000400000000000000"/>
                        </a:rPr>
                        <a:t>I can set and work towards simple goals.</a:t>
                      </a:r>
                    </a:p>
                    <a:p>
                      <a:pPr algn="l">
                        <a:lnSpc>
                          <a:spcPct val="100000"/>
                        </a:lnSpc>
                        <a:spcBef>
                          <a:spcPts val="0"/>
                        </a:spcBef>
                      </a:pPr>
                      <a:r>
                        <a:rPr lang="en-GB" sz="1000" baseline="0" dirty="0">
                          <a:solidFill>
                            <a:schemeClr val="tx1"/>
                          </a:solidFill>
                          <a:latin typeface="Sassoon Joined ENG" panose="02000400000000000000"/>
                        </a:rPr>
                        <a:t>I can wait for what I want and control my immediate impulses when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653239">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a:effectLst/>
                          <a:latin typeface="Sassoon Joined ENG" panose="02000400000000000000"/>
                          <a:ea typeface="Calibri" panose="020F0502020204030204" pitchFamily="34" charset="0"/>
                          <a:cs typeface="Times New Roman" panose="02020603050405020304" pitchFamily="18" charset="0"/>
                        </a:rPr>
                        <a:t>Learning experiences will include: </a:t>
                      </a:r>
                      <a:r>
                        <a:rPr lang="en-GB" sz="1000" b="0" dirty="0">
                          <a:solidFill>
                            <a:schemeClr val="tx1"/>
                          </a:solidFill>
                          <a:latin typeface="Sassoon Joined ENG" panose="02000400000000000000"/>
                          <a:cs typeface="Amatic SC" panose="00000500000000000000" pitchFamily="2" charset="-79"/>
                        </a:rPr>
                        <a:t>Discussions about people in the community who keep us safe, naming different feelings, thinking about how to act with ‘not so good feelings’, know some self-care techniques, handwashing activities, setting behavioural expectations/boundaries in the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a:effectLst/>
                          <a:latin typeface="Sassoon Joined ENG" panose="02000400000000000000"/>
                          <a:ea typeface="Calibri" panose="020F0502020204030204" pitchFamily="34" charset="0"/>
                          <a:cs typeface="Times New Roman" panose="02020603050405020304" pitchFamily="18" charset="0"/>
                        </a:rPr>
                        <a:t>Learning experiences will include: Introducing </a:t>
                      </a:r>
                      <a:r>
                        <a:rPr lang="en-GB" sz="1000" b="0" dirty="0">
                          <a:solidFill>
                            <a:schemeClr val="tx1"/>
                          </a:solidFill>
                          <a:latin typeface="Sassoon Joined ENG" panose="02000400000000000000"/>
                          <a:cs typeface="Amatic SC" panose="00000500000000000000" pitchFamily="2" charset="-79"/>
                        </a:rPr>
                        <a:t>Zones of Regulation, exploring character feelings in stories, teeth cleaning/oral hygiene activities linked to the dental nurse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0" baseline="0" dirty="0">
                          <a:effectLst/>
                          <a:latin typeface="Sassoon Joined ENG" panose="02000400000000000000"/>
                          <a:ea typeface="Calibri" panose="020F0502020204030204" pitchFamily="34" charset="0"/>
                          <a:cs typeface="Times New Roman" panose="02020603050405020304" pitchFamily="18" charset="0"/>
                        </a:rPr>
                        <a:t>Learning experiences will include: </a:t>
                      </a:r>
                      <a:r>
                        <a:rPr lang="en-GB" sz="1000" kern="1200" dirty="0">
                          <a:solidFill>
                            <a:schemeClr val="tx1"/>
                          </a:solidFill>
                          <a:effectLst/>
                          <a:latin typeface="Sassoon Joined ENG" panose="02000400000000000000"/>
                          <a:ea typeface="+mn-ea"/>
                          <a:cs typeface="+mn-cs"/>
                        </a:rPr>
                        <a:t>Online Safety Session linked Online Safety Week, Anti-Bullying Week activities, e</a:t>
                      </a:r>
                      <a:r>
                        <a:rPr lang="en-GB" sz="1000" b="0" dirty="0">
                          <a:solidFill>
                            <a:schemeClr val="tx1"/>
                          </a:solidFill>
                          <a:latin typeface="Sassoon Joined ENG" panose="02000400000000000000"/>
                          <a:cs typeface="Amatic SC" panose="00000500000000000000" pitchFamily="2" charset="-79"/>
                        </a:rPr>
                        <a:t>xploring character. relationships in stories</a:t>
                      </a:r>
                      <a:endParaRPr lang="en-GB" sz="1000" kern="1200" dirty="0">
                        <a:solidFill>
                          <a:schemeClr val="tx1"/>
                        </a:solidFill>
                        <a:effectLst/>
                        <a:latin typeface="Sassoon Joined ENG" panose="0200040000000000000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a:effectLst/>
                          <a:latin typeface="Sassoon Joined ENG" panose="02000400000000000000"/>
                          <a:ea typeface="Calibri" panose="020F0502020204030204" pitchFamily="34" charset="0"/>
                          <a:cs typeface="Times New Roman" panose="02020603050405020304" pitchFamily="18" charset="0"/>
                        </a:rPr>
                        <a:t>Learning experiences will include: </a:t>
                      </a:r>
                      <a:r>
                        <a:rPr lang="en-GB" sz="1000" dirty="0">
                          <a:solidFill>
                            <a:schemeClr val="tx1"/>
                          </a:solidFill>
                          <a:latin typeface="Sassoon Joined ENG" panose="02000400000000000000"/>
                        </a:rPr>
                        <a:t>Caterpillar, stick insects and ants in classroom to promote discussion about caring for living things, weekly trips to woodlands, discussions about why we should look after animals and our planet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a:effectLst/>
                          <a:latin typeface="Sassoon Joined ENG" panose="02000400000000000000"/>
                          <a:ea typeface="Calibri" panose="020F0502020204030204" pitchFamily="34" charset="0"/>
                          <a:cs typeface="Times New Roman" panose="02020603050405020304" pitchFamily="18" charset="0"/>
                        </a:rPr>
                        <a:t>Learning experiences will include: </a:t>
                      </a:r>
                      <a:r>
                        <a:rPr lang="en-GB" sz="1000" kern="1200" dirty="0">
                          <a:solidFill>
                            <a:schemeClr val="tx1"/>
                          </a:solidFill>
                          <a:effectLst/>
                          <a:latin typeface="Sassoon Joined ENG" panose="02000400000000000000"/>
                          <a:ea typeface="+mn-ea"/>
                          <a:cs typeface="+mn-cs"/>
                        </a:rPr>
                        <a:t>Packing a healthy lunchbox, discussions about how to be safe indoors and outdoors (being a safe pedestrian)</a:t>
                      </a:r>
                    </a:p>
                    <a:p>
                      <a:pPr algn="l"/>
                      <a:endParaRPr lang="en-GB" sz="1000" kern="1200" dirty="0">
                        <a:solidFill>
                          <a:schemeClr val="tx1"/>
                        </a:solidFill>
                        <a:effectLst/>
                        <a:latin typeface="Sassoon Joined ENG" panose="0200040000000000000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a:effectLst/>
                          <a:latin typeface="Sassoon Joined ENG" panose="02000400000000000000"/>
                          <a:ea typeface="Calibri" panose="020F0502020204030204" pitchFamily="34" charset="0"/>
                          <a:cs typeface="Times New Roman" panose="02020603050405020304" pitchFamily="18" charset="0"/>
                        </a:rPr>
                        <a:t>Learning experiences will include: STEM challenges, activities related to t</a:t>
                      </a:r>
                      <a:r>
                        <a:rPr lang="en-GB" sz="1000" baseline="0" dirty="0">
                          <a:solidFill>
                            <a:schemeClr val="tx1"/>
                          </a:solidFill>
                          <a:latin typeface="Sassoon Joined ENG" panose="02000400000000000000"/>
                        </a:rPr>
                        <a:t>ransition into Year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tx1"/>
                        </a:solidFill>
                        <a:latin typeface="Sassoon Joined ENG" panose="020004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953814222"/>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312767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Physical Development</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29728284"/>
              </p:ext>
            </p:extLst>
          </p:nvPr>
        </p:nvGraphicFramePr>
        <p:xfrm>
          <a:off x="136595" y="703089"/>
          <a:ext cx="11918809" cy="5949317"/>
        </p:xfrm>
        <a:graphic>
          <a:graphicData uri="http://schemas.openxmlformats.org/drawingml/2006/table">
            <a:tbl>
              <a:tblPr firstRow="1" bandRow="1">
                <a:tableStyleId>{5C22544A-7EE6-4342-B048-85BDC9FD1C3A}</a:tableStyleId>
              </a:tblPr>
              <a:tblGrid>
                <a:gridCol w="1702687">
                  <a:extLst>
                    <a:ext uri="{9D8B030D-6E8A-4147-A177-3AD203B41FA5}">
                      <a16:colId xmlns:a16="http://schemas.microsoft.com/office/drawing/2014/main" val="385991600"/>
                    </a:ext>
                  </a:extLst>
                </a:gridCol>
                <a:gridCol w="1702687">
                  <a:extLst>
                    <a:ext uri="{9D8B030D-6E8A-4147-A177-3AD203B41FA5}">
                      <a16:colId xmlns:a16="http://schemas.microsoft.com/office/drawing/2014/main" val="2865123548"/>
                    </a:ext>
                  </a:extLst>
                </a:gridCol>
                <a:gridCol w="1702687">
                  <a:extLst>
                    <a:ext uri="{9D8B030D-6E8A-4147-A177-3AD203B41FA5}">
                      <a16:colId xmlns:a16="http://schemas.microsoft.com/office/drawing/2014/main" val="872926247"/>
                    </a:ext>
                  </a:extLst>
                </a:gridCol>
                <a:gridCol w="1702687">
                  <a:extLst>
                    <a:ext uri="{9D8B030D-6E8A-4147-A177-3AD203B41FA5}">
                      <a16:colId xmlns:a16="http://schemas.microsoft.com/office/drawing/2014/main" val="1315738151"/>
                    </a:ext>
                  </a:extLst>
                </a:gridCol>
                <a:gridCol w="1702687">
                  <a:extLst>
                    <a:ext uri="{9D8B030D-6E8A-4147-A177-3AD203B41FA5}">
                      <a16:colId xmlns:a16="http://schemas.microsoft.com/office/drawing/2014/main" val="2709165749"/>
                    </a:ext>
                  </a:extLst>
                </a:gridCol>
                <a:gridCol w="1702687">
                  <a:extLst>
                    <a:ext uri="{9D8B030D-6E8A-4147-A177-3AD203B41FA5}">
                      <a16:colId xmlns:a16="http://schemas.microsoft.com/office/drawing/2014/main" val="2335150482"/>
                    </a:ext>
                  </a:extLst>
                </a:gridCol>
                <a:gridCol w="1702687">
                  <a:extLst>
                    <a:ext uri="{9D8B030D-6E8A-4147-A177-3AD203B41FA5}">
                      <a16:colId xmlns:a16="http://schemas.microsoft.com/office/drawing/2014/main" val="4046203905"/>
                    </a:ext>
                  </a:extLst>
                </a:gridCol>
              </a:tblGrid>
              <a:tr h="352335">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96883">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279033">
                <a:tc rowSpan="3">
                  <a:txBody>
                    <a:bodyPr/>
                    <a:lstStyle/>
                    <a:p>
                      <a:pPr algn="ctr"/>
                      <a:r>
                        <a:rPr lang="en-US" sz="1200" b="1" dirty="0">
                          <a:solidFill>
                            <a:schemeClr val="tx1"/>
                          </a:solidFill>
                          <a:latin typeface="Sassoon Joined ENG" panose="02000400000000000000" pitchFamily="2" charset="0"/>
                          <a:cs typeface="Amatic SC" panose="00000500000000000000" pitchFamily="2" charset="-79"/>
                        </a:rPr>
                        <a:t>Fine Motor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dirty="0">
                          <a:latin typeface="Sassoon Joined ENG" panose="02000400000000000000" pitchFamily="2" charset="0"/>
                        </a:rPr>
                        <a:t>Physical activity is </a:t>
                      </a:r>
                      <a:r>
                        <a:rPr lang="en-US" sz="1200" b="1" dirty="0">
                          <a:latin typeface="Sassoon Joined ENG" panose="02000400000000000000" pitchFamily="2" charset="0"/>
                        </a:rPr>
                        <a:t>vital</a:t>
                      </a:r>
                      <a:r>
                        <a:rPr lang="en-US" sz="1200" dirty="0">
                          <a:latin typeface="Sassoon Joined ENG" panose="02000400000000000000" pitchFamily="2" charset="0"/>
                        </a:rPr>
                        <a:t> in children’s all-round development, enabling them to </a:t>
                      </a:r>
                      <a:r>
                        <a:rPr lang="en-US" sz="1200" b="1" dirty="0">
                          <a:latin typeface="Sassoon Joined ENG" panose="02000400000000000000" pitchFamily="2" charset="0"/>
                        </a:rPr>
                        <a:t>pursue happy, healthy and active lives</a:t>
                      </a:r>
                      <a:r>
                        <a:rPr lang="en-US" sz="1200" dirty="0">
                          <a:latin typeface="Sassoon Joined ENG" panose="02000400000000000000" pitchFamily="2" charset="0"/>
                        </a:rPr>
                        <a:t>. Gross and fine motor experiences develop incrementally throughout early childhood, starting with </a:t>
                      </a:r>
                      <a:r>
                        <a:rPr lang="en-US" sz="1200" b="1" dirty="0">
                          <a:latin typeface="Sassoon Joined ENG" panose="02000400000000000000" pitchFamily="2" charset="0"/>
                        </a:rPr>
                        <a:t>sensory explorations </a:t>
                      </a:r>
                      <a:r>
                        <a:rPr lang="en-US" sz="1200" dirty="0">
                          <a:latin typeface="Sassoon Joined ENG" panose="02000400000000000000" pitchFamily="2" charset="0"/>
                        </a:rPr>
                        <a:t>and the development of a </a:t>
                      </a:r>
                      <a:r>
                        <a:rPr lang="en-US" sz="1200" b="1" dirty="0">
                          <a:latin typeface="Sassoon Joined ENG" panose="02000400000000000000" pitchFamily="2" charset="0"/>
                        </a:rPr>
                        <a:t>child’s strength, co-ordination and positional awareness </a:t>
                      </a:r>
                      <a:r>
                        <a:rPr lang="en-US" sz="1200" dirty="0">
                          <a:latin typeface="Sassoon Joined ENG" panose="02000400000000000000" pitchFamily="2" charset="0"/>
                        </a:rPr>
                        <a:t>through tummy time, crawling and play movement with both objects and adults. By creating games and providing opportunities for play both indoors and outdoors, adults can support children to develop their </a:t>
                      </a:r>
                      <a:r>
                        <a:rPr lang="en-US" sz="1200" b="1" dirty="0">
                          <a:latin typeface="Sassoon Joined ENG" panose="02000400000000000000" pitchFamily="2" charset="0"/>
                        </a:rPr>
                        <a:t>core strength, stability, balance, spatial awareness</a:t>
                      </a:r>
                      <a:r>
                        <a:rPr lang="en-US" sz="1200" dirty="0">
                          <a:latin typeface="Sassoon Joined ENG" panose="02000400000000000000" pitchFamily="2" charset="0"/>
                        </a:rPr>
                        <a:t>, co-ordination and agility. Gross motor skills provide the foundation for developing healthy bodies and social and emotional well-being. </a:t>
                      </a:r>
                      <a:r>
                        <a:rPr lang="en-US" sz="1200" b="1" dirty="0">
                          <a:latin typeface="Sassoon Joined ENG" panose="02000400000000000000" pitchFamily="2" charset="0"/>
                        </a:rPr>
                        <a:t>Fine motor control and precision helps with hand-eye co-ordination</a:t>
                      </a:r>
                      <a:r>
                        <a:rPr lang="en-US" sz="1200" dirty="0">
                          <a:latin typeface="Sassoon Joined ENG" panose="02000400000000000000" pitchFamily="2" charset="0"/>
                        </a:rPr>
                        <a:t>, which is later linked to </a:t>
                      </a:r>
                      <a:r>
                        <a:rPr lang="en-US" sz="1200" b="1" dirty="0">
                          <a:latin typeface="Sassoon Joined ENG" panose="02000400000000000000" pitchFamily="2" charset="0"/>
                        </a:rPr>
                        <a:t>early literacy</a:t>
                      </a:r>
                      <a:r>
                        <a:rPr lang="en-US" sz="1200" dirty="0">
                          <a:latin typeface="Sassoon Joined ENG" panose="02000400000000000000" pitchFamily="2" charset="0"/>
                        </a:rPr>
                        <a:t>. Repeated and varied opportunities to explore and play with small world activities, puzzles, arts and crafts and the practice of using small tools, with feedback and support from adults, allow children to develop </a:t>
                      </a:r>
                      <a:r>
                        <a:rPr lang="en-US" sz="1200" b="1" dirty="0">
                          <a:latin typeface="Sassoon Joined ENG" panose="02000400000000000000" pitchFamily="2" charset="0"/>
                        </a:rPr>
                        <a:t>proficiency, control and confidence.</a:t>
                      </a:r>
                      <a:endParaRPr lang="en-US" sz="1200" b="1" dirty="0">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932762">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Learning Objectives:</a:t>
                      </a:r>
                    </a:p>
                    <a:p>
                      <a:pPr algn="l"/>
                      <a:r>
                        <a:rPr lang="en-US" sz="1000" b="0" kern="1200" dirty="0">
                          <a:solidFill>
                            <a:schemeClr val="tx1"/>
                          </a:solidFill>
                          <a:latin typeface="Sassoon Joined ENG" panose="02000400000000000000"/>
                          <a:ea typeface="+mn-ea"/>
                          <a:cs typeface="Amatic SC" panose="00000500000000000000" pitchFamily="2" charset="-79"/>
                        </a:rPr>
                        <a:t>I can manipulate objects with good fine motor skills.</a:t>
                      </a:r>
                    </a:p>
                    <a:p>
                      <a:pPr algn="l"/>
                      <a:r>
                        <a:rPr lang="en-US" sz="1000" b="0" kern="1200" dirty="0">
                          <a:solidFill>
                            <a:schemeClr val="tx1"/>
                          </a:solidFill>
                          <a:latin typeface="Sassoon Joined ENG" panose="02000400000000000000"/>
                          <a:ea typeface="+mn-ea"/>
                          <a:cs typeface="Amatic SC" panose="00000500000000000000" pitchFamily="2" charset="-79"/>
                        </a:rPr>
                        <a:t>I can hold pencil/paint brush beyond whole hand grasp.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take my shoes off and putting them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begin to form letters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join in with guided drawing.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cut along a straight line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develop muscle tone to put pencil pressure on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use tools to effect changes to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continue to form letters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start to cut along a curved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refine my letter 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handle tools, objects, construction and malleable materials with increasing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Learning Objectives:</a:t>
                      </a:r>
                    </a:p>
                    <a:p>
                      <a:pPr algn="l"/>
                      <a:r>
                        <a:rPr lang="en-US" sz="1000" b="0" kern="1200" dirty="0">
                          <a:solidFill>
                            <a:schemeClr val="tx1"/>
                          </a:solidFill>
                          <a:latin typeface="Sassoon Joined ENG" panose="02000400000000000000"/>
                          <a:ea typeface="+mn-ea"/>
                          <a:cs typeface="Amatic SC" panose="00000500000000000000" pitchFamily="2" charset="-79"/>
                        </a:rPr>
                        <a:t>I can hold pencil effectively with a comfortable grip.</a:t>
                      </a:r>
                    </a:p>
                    <a:p>
                      <a:pPr algn="l"/>
                      <a:r>
                        <a:rPr lang="en-US" sz="1000" b="0" kern="1200" dirty="0">
                          <a:solidFill>
                            <a:schemeClr val="tx1"/>
                          </a:solidFill>
                          <a:latin typeface="Sassoon Joined ENG" panose="02000400000000000000"/>
                          <a:ea typeface="+mn-ea"/>
                          <a:cs typeface="Amatic SC" panose="00000500000000000000" pitchFamily="2" charset="-79"/>
                        </a:rPr>
                        <a:t>I can form most of my letters correctly.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Learning Objectives:</a:t>
                      </a:r>
                    </a:p>
                    <a:p>
                      <a:pPr algn="l"/>
                      <a:r>
                        <a:rPr lang="en-US" sz="1000" b="0" kern="1200" dirty="0">
                          <a:solidFill>
                            <a:schemeClr val="tx1"/>
                          </a:solidFill>
                          <a:latin typeface="Sassoon Joined ENG" panose="02000400000000000000"/>
                          <a:ea typeface="+mn-ea"/>
                          <a:cs typeface="Amatic SC" panose="00000500000000000000" pitchFamily="2" charset="-79"/>
                        </a:rPr>
                        <a:t>I can hold a pencil effectively in preparation for fluent writing.</a:t>
                      </a:r>
                    </a:p>
                    <a:p>
                      <a:pPr algn="l"/>
                      <a:r>
                        <a:rPr lang="en-US" sz="1000" b="0" kern="1200" dirty="0">
                          <a:solidFill>
                            <a:schemeClr val="tx1"/>
                          </a:solidFill>
                          <a:latin typeface="Sassoon Joined ENG" panose="02000400000000000000"/>
                          <a:ea typeface="+mn-ea"/>
                          <a:cs typeface="Amatic SC" panose="00000500000000000000" pitchFamily="2" charset="-79"/>
                        </a:rPr>
                        <a:t>I can use one hand consistently for fine motor tasks.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show accuracy and care when drawing.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Sassoon Joined ENG" panose="02000400000000000000"/>
                          <a:ea typeface="+mn-ea"/>
                          <a:cs typeface="Amatic SC" panose="00000500000000000000" pitchFamily="2" charset="-79"/>
                        </a:rPr>
                        <a:t>I can use a range of small tools including scissors, paintbrushes and cutlery.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74879">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assoon Joined ENG" panose="02000400000000000000"/>
                          <a:ea typeface="+mn-ea"/>
                          <a:cs typeface="Amatic SC" panose="00000500000000000000" pitchFamily="2" charset="-79"/>
                        </a:rPr>
                        <a:t>Learning experiences will include: </a:t>
                      </a:r>
                      <a:r>
                        <a:rPr lang="en-US" sz="1000" b="0" kern="1200" dirty="0">
                          <a:solidFill>
                            <a:schemeClr val="tx1"/>
                          </a:solidFill>
                          <a:latin typeface="Sassoon Joined ENG" panose="02000400000000000000"/>
                          <a:ea typeface="+mn-ea"/>
                          <a:cs typeface="Amatic SC" panose="00000500000000000000" pitchFamily="2" charset="-79"/>
                        </a:rPr>
                        <a:t>Fine Motor activities such as threading, cutting, weaving, playdough, daily letter formation practice, daily name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assoon Joined ENG" panose="02000400000000000000"/>
                          <a:ea typeface="+mn-ea"/>
                          <a:cs typeface="Amatic SC" panose="00000500000000000000" pitchFamily="2" charset="-79"/>
                        </a:rPr>
                        <a:t>Learning experiences will include: </a:t>
                      </a:r>
                      <a:r>
                        <a:rPr lang="en-US" sz="1000" b="0" kern="1200" dirty="0">
                          <a:solidFill>
                            <a:schemeClr val="tx1"/>
                          </a:solidFill>
                          <a:latin typeface="Sassoon Joined ENG" panose="02000400000000000000"/>
                          <a:ea typeface="+mn-ea"/>
                          <a:cs typeface="Amatic SC" panose="00000500000000000000" pitchFamily="2" charset="-79"/>
                        </a:rPr>
                        <a:t>Fine Motor activities such as threading, cutting, weaving, playdough, structured guided drawing, daily letter formation practice, daily name writing</a:t>
                      </a:r>
                      <a:endParaRPr lang="en-GB" sz="1000" b="0" kern="1200" dirty="0">
                        <a:solidFill>
                          <a:schemeClr val="tx1"/>
                        </a:solidFill>
                        <a:latin typeface="Sassoon Joined ENG" panose="0200040000000000000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assoon Joined ENG" panose="02000400000000000000"/>
                          <a:ea typeface="+mn-ea"/>
                          <a:cs typeface="Amatic SC" panose="00000500000000000000" pitchFamily="2" charset="-79"/>
                        </a:rPr>
                        <a:t>Learning experiences will include: </a:t>
                      </a:r>
                      <a:r>
                        <a:rPr lang="en-US" sz="1000" b="0" kern="1200" dirty="0">
                          <a:solidFill>
                            <a:schemeClr val="tx1"/>
                          </a:solidFill>
                          <a:latin typeface="Sassoon Joined ENG" panose="02000400000000000000"/>
                          <a:ea typeface="+mn-ea"/>
                          <a:cs typeface="Amatic SC" panose="00000500000000000000" pitchFamily="2" charset="-79"/>
                        </a:rPr>
                        <a:t>Fine Motor activities such as threading, cutting with children’s scissors, weaving, playdough, picking up small items, fastening buttons on clothing, fastening zips, daily letter formation practice</a:t>
                      </a:r>
                    </a:p>
                    <a:p>
                      <a:pPr algn="l"/>
                      <a:endParaRPr lang="en-US" sz="1000" b="0" kern="1200" dirty="0">
                        <a:solidFill>
                          <a:schemeClr val="tx1"/>
                        </a:solidFill>
                        <a:latin typeface="Sassoon Joined ENG" panose="0200040000000000000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assoon Joined ENG" panose="02000400000000000000"/>
                          <a:ea typeface="+mn-ea"/>
                          <a:cs typeface="Amatic SC" panose="00000500000000000000" pitchFamily="2" charset="-79"/>
                        </a:rPr>
                        <a:t>Learning experiences will include: </a:t>
                      </a:r>
                      <a:r>
                        <a:rPr lang="en-US" sz="1000" b="0" kern="1200" dirty="0">
                          <a:solidFill>
                            <a:schemeClr val="tx1"/>
                          </a:solidFill>
                          <a:latin typeface="Sassoon Joined ENG" panose="02000400000000000000"/>
                          <a:ea typeface="+mn-ea"/>
                          <a:cs typeface="Amatic SC" panose="00000500000000000000" pitchFamily="2" charset="-79"/>
                        </a:rPr>
                        <a:t>Fine Motor activities such as threading, cutting with children’s scissors, weaving, playdough, picking up small items, fastening buttons on clothing, fastening zips, daily word writing</a:t>
                      </a:r>
                    </a:p>
                    <a:p>
                      <a:pPr algn="l"/>
                      <a:endParaRPr lang="en-US" sz="1000" b="0" kern="1200" dirty="0">
                        <a:solidFill>
                          <a:schemeClr val="tx1"/>
                        </a:solidFill>
                        <a:latin typeface="Sassoon Joined ENG" panose="0200040000000000000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assoon Joined ENG" panose="02000400000000000000"/>
                          <a:ea typeface="+mn-ea"/>
                          <a:cs typeface="Amatic SC" panose="00000500000000000000" pitchFamily="2" charset="-79"/>
                        </a:rPr>
                        <a:t>Learning experiences will include: </a:t>
                      </a:r>
                      <a:r>
                        <a:rPr lang="en-US" sz="1000" b="0" kern="1200" dirty="0">
                          <a:solidFill>
                            <a:schemeClr val="tx1"/>
                          </a:solidFill>
                          <a:latin typeface="Sassoon Joined ENG" panose="02000400000000000000"/>
                          <a:ea typeface="+mn-ea"/>
                          <a:cs typeface="Amatic SC" panose="00000500000000000000" pitchFamily="2" charset="-79"/>
                        </a:rPr>
                        <a:t>Fine Motor activities such as threading, cutting with children’s scissors, weaving, playdough, picking up small items, fastening buttons on clothing, fastening zips, daily writing opportunities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assoon Joined ENG" panose="02000400000000000000"/>
                          <a:ea typeface="+mn-ea"/>
                          <a:cs typeface="Amatic SC" panose="00000500000000000000" pitchFamily="2" charset="-79"/>
                        </a:rPr>
                        <a:t>Learning experiences will include: </a:t>
                      </a:r>
                      <a:r>
                        <a:rPr lang="en-US" sz="1000" b="0" kern="1200" dirty="0">
                          <a:solidFill>
                            <a:schemeClr val="tx1"/>
                          </a:solidFill>
                          <a:latin typeface="Sassoon Joined ENG" panose="02000400000000000000"/>
                          <a:ea typeface="+mn-ea"/>
                          <a:cs typeface="Amatic SC" panose="00000500000000000000" pitchFamily="2" charset="-79"/>
                        </a:rPr>
                        <a:t>Fine Motor activities such as threading, cutting with children’s scissors, weaving, playdough, picking up small items, fastening buttons on clothing, fastening zips, daily writing opportunities, modelling use of all cutlery in lunch hall</a:t>
                      </a:r>
                    </a:p>
                    <a:p>
                      <a:pPr algn="l" fontAlgn="base"/>
                      <a:endParaRPr lang="en-US" sz="1000" b="0" kern="1200" dirty="0">
                        <a:solidFill>
                          <a:schemeClr val="tx1"/>
                        </a:solidFill>
                        <a:latin typeface="Sassoon Joined ENG" panose="0200040000000000000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016341203"/>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193268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90739"/>
            <a:ext cx="10515600" cy="5957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assoon Joined ENG" panose="02000400000000000000" pitchFamily="2" charset="0"/>
                <a:cs typeface="Amatic SC" panose="00000500000000000000" pitchFamily="2" charset="-79"/>
              </a:rPr>
              <a:t>Physical Development</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849608090"/>
              </p:ext>
            </p:extLst>
          </p:nvPr>
        </p:nvGraphicFramePr>
        <p:xfrm>
          <a:off x="133491" y="732030"/>
          <a:ext cx="11918809" cy="5978066"/>
        </p:xfrm>
        <a:graphic>
          <a:graphicData uri="http://schemas.openxmlformats.org/drawingml/2006/table">
            <a:tbl>
              <a:tblPr firstRow="1" bandRow="1">
                <a:tableStyleId>{5C22544A-7EE6-4342-B048-85BDC9FD1C3A}</a:tableStyleId>
              </a:tblPr>
              <a:tblGrid>
                <a:gridCol w="1702687">
                  <a:extLst>
                    <a:ext uri="{9D8B030D-6E8A-4147-A177-3AD203B41FA5}">
                      <a16:colId xmlns:a16="http://schemas.microsoft.com/office/drawing/2014/main" val="385991600"/>
                    </a:ext>
                  </a:extLst>
                </a:gridCol>
                <a:gridCol w="1702687">
                  <a:extLst>
                    <a:ext uri="{9D8B030D-6E8A-4147-A177-3AD203B41FA5}">
                      <a16:colId xmlns:a16="http://schemas.microsoft.com/office/drawing/2014/main" val="2865123548"/>
                    </a:ext>
                  </a:extLst>
                </a:gridCol>
                <a:gridCol w="1702687">
                  <a:extLst>
                    <a:ext uri="{9D8B030D-6E8A-4147-A177-3AD203B41FA5}">
                      <a16:colId xmlns:a16="http://schemas.microsoft.com/office/drawing/2014/main" val="872926247"/>
                    </a:ext>
                  </a:extLst>
                </a:gridCol>
                <a:gridCol w="1702687">
                  <a:extLst>
                    <a:ext uri="{9D8B030D-6E8A-4147-A177-3AD203B41FA5}">
                      <a16:colId xmlns:a16="http://schemas.microsoft.com/office/drawing/2014/main" val="1315738151"/>
                    </a:ext>
                  </a:extLst>
                </a:gridCol>
                <a:gridCol w="1702687">
                  <a:extLst>
                    <a:ext uri="{9D8B030D-6E8A-4147-A177-3AD203B41FA5}">
                      <a16:colId xmlns:a16="http://schemas.microsoft.com/office/drawing/2014/main" val="2709165749"/>
                    </a:ext>
                  </a:extLst>
                </a:gridCol>
                <a:gridCol w="1702687">
                  <a:extLst>
                    <a:ext uri="{9D8B030D-6E8A-4147-A177-3AD203B41FA5}">
                      <a16:colId xmlns:a16="http://schemas.microsoft.com/office/drawing/2014/main" val="2335150482"/>
                    </a:ext>
                  </a:extLst>
                </a:gridCol>
                <a:gridCol w="1702687">
                  <a:extLst>
                    <a:ext uri="{9D8B030D-6E8A-4147-A177-3AD203B41FA5}">
                      <a16:colId xmlns:a16="http://schemas.microsoft.com/office/drawing/2014/main" val="4046203905"/>
                    </a:ext>
                  </a:extLst>
                </a:gridCol>
              </a:tblGrid>
              <a:tr h="406375">
                <a:tc>
                  <a:txBody>
                    <a:bodyPr/>
                    <a:lstStyle/>
                    <a:p>
                      <a:pPr algn="ctr"/>
                      <a:endParaRPr lang="en-GB" dirty="0">
                        <a:latin typeface="Sassoon Joined ENG" panose="02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Autumn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Joined ENG" panose="02000400000000000000" pitchFamily="2" charset="0"/>
                          <a:cs typeface="Amatic SC" panose="00000500000000000000" pitchFamily="2" charset="-79"/>
                        </a:rPr>
                        <a:t>Autumn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Spring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1</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Joined ENG" panose="02000400000000000000" pitchFamily="2" charset="0"/>
                          <a:cs typeface="Amatic SC" panose="00000500000000000000" pitchFamily="2" charset="-79"/>
                        </a:rPr>
                        <a:t>Summer 2</a:t>
                      </a:r>
                      <a:endParaRPr lang="en-GB" sz="18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43428">
                <a:tc>
                  <a:txBody>
                    <a:bodyPr/>
                    <a:lstStyle/>
                    <a:p>
                      <a:pPr algn="ctr"/>
                      <a:r>
                        <a:rPr lang="en-US" sz="1800" b="1" dirty="0">
                          <a:latin typeface="Sassoon Joined ENG" panose="02000400000000000000" pitchFamily="2" charset="0"/>
                          <a:cs typeface="Amatic SC" panose="00000500000000000000" pitchFamily="2" charset="-79"/>
                        </a:rPr>
                        <a:t>General Themes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Who Helps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Into the Woods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Minibeasts and </a:t>
                      </a:r>
                      <a:r>
                        <a:rPr lang="en-US" sz="1600" b="1" dirty="0" err="1">
                          <a:solidFill>
                            <a:schemeClr val="tx1"/>
                          </a:solidFill>
                          <a:latin typeface="Sassoon Joined ENG" panose="02000400000000000000" pitchFamily="2" charset="0"/>
                          <a:cs typeface="Amatic SC" panose="00000500000000000000" pitchFamily="2" charset="-79"/>
                        </a:rPr>
                        <a:t>Megabeasts</a:t>
                      </a:r>
                      <a:endParaRPr lang="en-US" sz="16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b="1" dirty="0">
                          <a:solidFill>
                            <a:schemeClr val="tx1"/>
                          </a:solidFill>
                          <a:latin typeface="Sassoon Joined ENG" panose="02000400000000000000" pitchFamily="2" charset="0"/>
                          <a:cs typeface="Amatic SC" panose="00000500000000000000" pitchFamily="2" charset="-79"/>
                        </a:rPr>
                        <a:t>Food Glorious 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Sassoon Joined ENG" panose="02000400000000000000" pitchFamily="2" charset="0"/>
                          <a:cs typeface="Amatic SC" panose="00000500000000000000" pitchFamily="2" charset="-79"/>
                        </a:rPr>
                        <a:t>Imagine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145885">
                <a:tc rowSpan="3">
                  <a:txBody>
                    <a:bodyPr/>
                    <a:lstStyle/>
                    <a:p>
                      <a:pPr algn="ctr"/>
                      <a:r>
                        <a:rPr lang="en-US" sz="1200" b="1" dirty="0">
                          <a:solidFill>
                            <a:schemeClr val="tx1"/>
                          </a:solidFill>
                          <a:latin typeface="Sassoon Joined ENG" panose="02000400000000000000" pitchFamily="2" charset="0"/>
                          <a:cs typeface="Amatic SC" panose="00000500000000000000" pitchFamily="2" charset="-79"/>
                        </a:rPr>
                        <a:t>Gross Motor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dirty="0">
                          <a:latin typeface="Sassoon Joined ENG" panose="02000400000000000000" pitchFamily="2" charset="0"/>
                        </a:rPr>
                        <a:t>Physical activity is </a:t>
                      </a:r>
                      <a:r>
                        <a:rPr lang="en-US" sz="1200" b="1" dirty="0">
                          <a:latin typeface="Sassoon Joined ENG" panose="02000400000000000000" pitchFamily="2" charset="0"/>
                        </a:rPr>
                        <a:t>vital</a:t>
                      </a:r>
                      <a:r>
                        <a:rPr lang="en-US" sz="1200" dirty="0">
                          <a:latin typeface="Sassoon Joined ENG" panose="02000400000000000000" pitchFamily="2" charset="0"/>
                        </a:rPr>
                        <a:t> in children’s all-round development, enabling them to </a:t>
                      </a:r>
                      <a:r>
                        <a:rPr lang="en-US" sz="1200" b="1" dirty="0">
                          <a:latin typeface="Sassoon Joined ENG" panose="02000400000000000000" pitchFamily="2" charset="0"/>
                        </a:rPr>
                        <a:t>pursue happy, healthy and active lives</a:t>
                      </a:r>
                      <a:r>
                        <a:rPr lang="en-US" sz="1200" dirty="0">
                          <a:latin typeface="Sassoon Joined ENG" panose="02000400000000000000" pitchFamily="2" charset="0"/>
                        </a:rPr>
                        <a:t>. Gross and fine motor experiences develop incrementally throughout early childhood, starting with </a:t>
                      </a:r>
                      <a:r>
                        <a:rPr lang="en-US" sz="1200" b="1" dirty="0">
                          <a:latin typeface="Sassoon Joined ENG" panose="02000400000000000000" pitchFamily="2" charset="0"/>
                        </a:rPr>
                        <a:t>sensory explorations </a:t>
                      </a:r>
                      <a:r>
                        <a:rPr lang="en-US" sz="1200" dirty="0">
                          <a:latin typeface="Sassoon Joined ENG" panose="02000400000000000000" pitchFamily="2" charset="0"/>
                        </a:rPr>
                        <a:t>and the development of a </a:t>
                      </a:r>
                      <a:r>
                        <a:rPr lang="en-US" sz="1200" b="1" dirty="0">
                          <a:latin typeface="Sassoon Joined ENG" panose="02000400000000000000" pitchFamily="2" charset="0"/>
                        </a:rPr>
                        <a:t>child’s strength, co-ordination and positional awareness </a:t>
                      </a:r>
                      <a:r>
                        <a:rPr lang="en-US" sz="1200" dirty="0">
                          <a:latin typeface="Sassoon Joined ENG" panose="02000400000000000000" pitchFamily="2" charset="0"/>
                        </a:rPr>
                        <a:t>through tummy time, crawling and play movement with both objects and adults. By creating games and providing opportunities for play both indoors and outdoors, adults can support children to develop their </a:t>
                      </a:r>
                      <a:r>
                        <a:rPr lang="en-US" sz="1200" b="1" dirty="0">
                          <a:latin typeface="Sassoon Joined ENG" panose="02000400000000000000" pitchFamily="2" charset="0"/>
                        </a:rPr>
                        <a:t>core strength, stability, balance, spatial awareness</a:t>
                      </a:r>
                      <a:r>
                        <a:rPr lang="en-US" sz="1200" dirty="0">
                          <a:latin typeface="Sassoon Joined ENG" panose="02000400000000000000" pitchFamily="2" charset="0"/>
                        </a:rPr>
                        <a:t>, co-ordination and agility. Gross motor skills provide the foundation for developing healthy bodies and social and emotional well-being. </a:t>
                      </a:r>
                      <a:r>
                        <a:rPr lang="en-US" sz="1200" b="1" dirty="0">
                          <a:latin typeface="Sassoon Joined ENG" panose="02000400000000000000" pitchFamily="2" charset="0"/>
                        </a:rPr>
                        <a:t>Fine motor control and precision helps with hand-eye co-ordination</a:t>
                      </a:r>
                      <a:r>
                        <a:rPr lang="en-US" sz="1200" dirty="0">
                          <a:latin typeface="Sassoon Joined ENG" panose="02000400000000000000" pitchFamily="2" charset="0"/>
                        </a:rPr>
                        <a:t>, which is later linked to </a:t>
                      </a:r>
                      <a:r>
                        <a:rPr lang="en-US" sz="1200" b="1" dirty="0">
                          <a:latin typeface="Sassoon Joined ENG" panose="02000400000000000000" pitchFamily="2" charset="0"/>
                        </a:rPr>
                        <a:t>early literacy</a:t>
                      </a:r>
                      <a:r>
                        <a:rPr lang="en-US" sz="1200" dirty="0">
                          <a:latin typeface="Sassoon Joined ENG" panose="02000400000000000000" pitchFamily="2" charset="0"/>
                        </a:rPr>
                        <a:t>. Repeated and varied opportunities to explore and play with small world activities, puzzles, arts and crafts and the practice of using small tools, with feedback and support from adults, allow children to develop </a:t>
                      </a:r>
                      <a:r>
                        <a:rPr lang="en-US" sz="1200" b="1" dirty="0">
                          <a:latin typeface="Sassoon Joined ENG" panose="02000400000000000000" pitchFamily="2" charset="0"/>
                        </a:rPr>
                        <a:t>proficiency, control and confidence.</a:t>
                      </a:r>
                      <a:endParaRPr lang="en-US" sz="1200" b="1" dirty="0">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673805">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Sassoon Joined ENG" panose="02000400000000000000" pitchFamily="2" charset="0"/>
                          <a:cs typeface="Amatic SC" panose="00000500000000000000" pitchFamily="2" charset="-79"/>
                        </a:rPr>
                        <a:t>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kumimoji="0" lang="en-GB" sz="1200" b="1" i="0" u="none" strike="noStrike" kern="1200" cap="none" spc="0" normalizeH="0" baseline="0" noProof="0" dirty="0">
                          <a:ln>
                            <a:noFill/>
                          </a:ln>
                          <a:solidFill>
                            <a:prstClr val="black"/>
                          </a:solidFill>
                          <a:effectLst/>
                          <a:uLnTx/>
                          <a:uFillTx/>
                          <a:latin typeface="Sassoon Joined ENG" panose="02000400000000000000" pitchFamily="2" charset="0"/>
                          <a:ea typeface="+mn-ea"/>
                          <a:cs typeface="Amatic SC" panose="00000500000000000000" pitchFamily="2" charset="-79"/>
                        </a:rPr>
                        <a:t>PE</a:t>
                      </a:r>
                      <a:endParaRPr lang="en-US" sz="1200" dirty="0">
                        <a:latin typeface="Sassoon Joined ENG" panose="020004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kumimoji="0" lang="en-GB" sz="1200" b="1" i="0" u="none" strike="noStrike" kern="1200" cap="none" spc="0" normalizeH="0" baseline="0" noProof="0" dirty="0">
                          <a:ln>
                            <a:noFill/>
                          </a:ln>
                          <a:solidFill>
                            <a:prstClr val="black"/>
                          </a:solidFill>
                          <a:effectLst/>
                          <a:uLnTx/>
                          <a:uFillTx/>
                          <a:latin typeface="Sassoon Joined ENG" panose="02000400000000000000" pitchFamily="2" charset="0"/>
                          <a:ea typeface="+mn-ea"/>
                          <a:cs typeface="Amatic SC" panose="00000500000000000000" pitchFamily="2" charset="-79"/>
                        </a:rPr>
                        <a:t>PE</a:t>
                      </a:r>
                      <a:endParaRPr lang="en-GB" sz="1200" kern="1200" dirty="0">
                        <a:solidFill>
                          <a:schemeClr val="tx1"/>
                        </a:solidFill>
                        <a:effectLst/>
                        <a:latin typeface="Sassoon Joined ENG" panose="020004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Sassoon Joined ENG" panose="02000400000000000000" pitchFamily="2" charset="0"/>
                          <a:ea typeface="+mn-ea"/>
                          <a:cs typeface="Amatic SC" panose="00000500000000000000" pitchFamily="2" charset="-79"/>
                        </a:rPr>
                        <a:t>PE</a:t>
                      </a:r>
                      <a:endParaRPr lang="en-GB" sz="1200" dirty="0">
                        <a:solidFill>
                          <a:schemeClr val="tx1"/>
                        </a:solidFill>
                        <a:latin typeface="Sassoon Joined ENG" panose="020004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kumimoji="0" lang="en-GB" sz="1200" b="1" i="0" u="none" strike="noStrike" kern="1200" cap="none" spc="0" normalizeH="0" baseline="0" noProof="0">
                          <a:ln>
                            <a:noFill/>
                          </a:ln>
                          <a:solidFill>
                            <a:prstClr val="black"/>
                          </a:solidFill>
                          <a:effectLst/>
                          <a:uLnTx/>
                          <a:uFillTx/>
                          <a:latin typeface="Sassoon Joined ENG" panose="02000400000000000000" pitchFamily="2" charset="0"/>
                          <a:ea typeface="+mn-ea"/>
                          <a:cs typeface="Amatic SC" panose="00000500000000000000" pitchFamily="2" charset="-79"/>
                        </a:rPr>
                        <a:t>PE</a:t>
                      </a:r>
                      <a:endParaRPr lang="en-GB" sz="1200" kern="1200" dirty="0">
                        <a:solidFill>
                          <a:schemeClr val="tx1"/>
                        </a:solidFill>
                        <a:effectLst/>
                        <a:latin typeface="Sassoon Joined ENG" panose="020004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kumimoji="0" lang="en-GB" sz="1200" b="1" i="0" u="none" strike="noStrike" kern="1200" cap="none" spc="0" normalizeH="0" baseline="0" noProof="0" dirty="0">
                          <a:ln>
                            <a:noFill/>
                          </a:ln>
                          <a:solidFill>
                            <a:prstClr val="black"/>
                          </a:solidFill>
                          <a:effectLst/>
                          <a:uLnTx/>
                          <a:uFillTx/>
                          <a:latin typeface="Sassoon Joined ENG" panose="02000400000000000000" pitchFamily="2" charset="0"/>
                          <a:ea typeface="+mn-ea"/>
                          <a:cs typeface="Amatic SC" panose="00000500000000000000" pitchFamily="2" charset="-79"/>
                        </a:rPr>
                        <a:t>PE</a:t>
                      </a:r>
                      <a:endParaRPr lang="en-GB" sz="1200" baseline="0" dirty="0">
                        <a:solidFill>
                          <a:schemeClr val="tx1"/>
                        </a:solidFill>
                        <a:latin typeface="Sassoon Joined ENG" panose="020004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039849286"/>
                  </a:ext>
                </a:extLst>
              </a:tr>
              <a:tr h="2065738">
                <a:tc vMerge="1">
                  <a:txBody>
                    <a:bodyPr/>
                    <a:lstStyle/>
                    <a:p>
                      <a:pPr algn="ctr"/>
                      <a:endParaRPr lang="en-US"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200" b="1" dirty="0">
                          <a:solidFill>
                            <a:schemeClr val="tx1"/>
                          </a:solidFill>
                          <a:latin typeface="Sassoon Joined ENG" panose="02000400000000000000" pitchFamily="2" charset="0"/>
                          <a:cs typeface="Amatic SC" panose="00000500000000000000" pitchFamily="2" charset="-79"/>
                        </a:rPr>
                        <a:t>CONTINUOUS</a:t>
                      </a:r>
                      <a:r>
                        <a:rPr lang="en-US" sz="1200" b="1" baseline="0" dirty="0">
                          <a:solidFill>
                            <a:schemeClr val="tx1"/>
                          </a:solidFill>
                          <a:latin typeface="Sassoon Joined ENG" panose="02000400000000000000" pitchFamily="2" charset="0"/>
                          <a:cs typeface="Amatic SC" panose="00000500000000000000" pitchFamily="2" charset="-79"/>
                        </a:rPr>
                        <a:t> PROVISION</a:t>
                      </a:r>
                      <a:r>
                        <a:rPr lang="en-US" sz="2000" b="1" baseline="0" dirty="0">
                          <a:solidFill>
                            <a:schemeClr val="tx1"/>
                          </a:solidFill>
                          <a:latin typeface="Sassoon Joined ENG" panose="02000400000000000000" pitchFamily="2" charset="0"/>
                          <a:cs typeface="Amatic SC" panose="00000500000000000000" pitchFamily="2" charset="-79"/>
                        </a:rPr>
                        <a:t>: </a:t>
                      </a:r>
                      <a:r>
                        <a:rPr lang="en-US" sz="1200" dirty="0">
                          <a:solidFill>
                            <a:schemeClr val="tx1"/>
                          </a:solidFill>
                          <a:latin typeface="Sassoon Joined ENG" panose="02000400000000000000" pitchFamily="2" charset="0"/>
                          <a:cs typeface="Amatic SC" panose="00000500000000000000" pitchFamily="2" charset="-79"/>
                        </a:rPr>
                        <a:t>Cooperation games i.e. parachute games,</a:t>
                      </a:r>
                      <a:r>
                        <a:rPr lang="en-US" sz="1200" baseline="0" dirty="0">
                          <a:solidFill>
                            <a:schemeClr val="tx1"/>
                          </a:solidFill>
                          <a:latin typeface="Sassoon Joined ENG" panose="02000400000000000000" pitchFamily="2" charset="0"/>
                          <a:cs typeface="Amatic SC" panose="00000500000000000000" pitchFamily="2" charset="-79"/>
                        </a:rPr>
                        <a:t>  </a:t>
                      </a:r>
                      <a:r>
                        <a:rPr lang="en-US" sz="1200" dirty="0">
                          <a:solidFill>
                            <a:schemeClr val="tx1"/>
                          </a:solidFill>
                          <a:latin typeface="Sassoon Joined ENG" panose="02000400000000000000" pitchFamily="2" charset="0"/>
                          <a:cs typeface="Amatic SC" panose="00000500000000000000" pitchFamily="2" charset="-79"/>
                        </a:rPr>
                        <a:t>Climbing – outdoor equipment., </a:t>
                      </a:r>
                      <a:r>
                        <a:rPr lang="en-US" sz="1200" dirty="0">
                          <a:latin typeface="Sassoon Joined ENG" panose="02000400000000000000" pitchFamily="2" charset="0"/>
                        </a:rPr>
                        <a:t>Help individual children to develop good personal hygiene,</a:t>
                      </a:r>
                      <a:r>
                        <a:rPr lang="en-US" sz="1200" baseline="0" dirty="0">
                          <a:latin typeface="Sassoon Joined ENG" panose="02000400000000000000" pitchFamily="2" charset="0"/>
                        </a:rPr>
                        <a:t> </a:t>
                      </a:r>
                      <a:r>
                        <a:rPr lang="en-US" sz="1200" dirty="0">
                          <a:latin typeface="Sassoon Joined ENG" panose="02000400000000000000" pitchFamily="2" charset="0"/>
                        </a:rPr>
                        <a:t>. Provide regular reminders about thorough handwashing and toileting. </a:t>
                      </a:r>
                      <a:r>
                        <a:rPr lang="en-US" sz="1200" dirty="0">
                          <a:solidFill>
                            <a:schemeClr val="tx1"/>
                          </a:solidFill>
                          <a:latin typeface="Sassoon Joined ENG" panose="02000400000000000000" pitchFamily="2" charset="0"/>
                          <a:cs typeface="Amatic SC" panose="00000500000000000000" pitchFamily="2" charset="-79"/>
                        </a:rPr>
                        <a:t>Crates play- climbing,  </a:t>
                      </a:r>
                      <a:r>
                        <a:rPr lang="en-US" sz="1200" dirty="0">
                          <a:latin typeface="Sassoon Joined ENG" panose="02000400000000000000" pitchFamily="2" charset="0"/>
                        </a:rPr>
                        <a:t>Provide a range of wheeled resources for children to balance, sit or ride on, or pull and push. Two-wheeled balance bikes and, skateboards, wheelbarrows, prams and carts are all good options. Revise and refine the fundamental movement skills they have already acquired: - rolling - crawling - walking - jumping - running - hopping - skipping – climbing. Progress towards a more fluent style of moving, with developing control and grace. Develop the overall body strength, co-ordination, balance and agility needed to engage successfully with future physical education sessions and other physical disciplines including dance, gymnastics, sport and swimming. Develop their small motor skills so that they can use a range of tools competently, safely and confidently. Suggested tools: pencils for drawing and writing, paintbrushes, scissors, knives, forks and spoons. Use their core muscle strength to achieve a good posture when sitting at a table or sitting on the floor. Confidently and safely use a range of large and small apparatus indoors and outside, alone and in a group. Develop overall body-strength, balance, co-ordination and agility. Further develop and refine a range of ball skills including: throwing, catching, kicking, passing, batting, and aiming. Develop confidence, competence, precision and accuracy when engaging in activities that involve a ball.</a:t>
                      </a:r>
                      <a:endParaRPr lang="en-GB" sz="1200" b="1" dirty="0">
                        <a:solidFill>
                          <a:schemeClr val="tx1"/>
                        </a:solidFill>
                        <a:latin typeface="Sassoon Joined ENG" panose="02000400000000000000" pitchFamily="2" charset="0"/>
                        <a:cs typeface="Amatic SC" panose="00000500000000000000"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1200" dirty="0">
                        <a:latin typeface="Sassoon Joined ENG" panose="020004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lnSpc>
                          <a:spcPct val="115000"/>
                        </a:lnSpc>
                        <a:spcAft>
                          <a:spcPts val="0"/>
                        </a:spcAft>
                      </a:pPr>
                      <a:endParaRPr lang="en-GB" sz="1200" kern="1200" dirty="0">
                        <a:solidFill>
                          <a:schemeClr val="tx1"/>
                        </a:solidFill>
                        <a:effectLst/>
                        <a:latin typeface="Sassoon Joined ENG" panose="020004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Sassoon Joined ENG" panose="020004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kern="1200" dirty="0">
                        <a:solidFill>
                          <a:schemeClr val="tx1"/>
                        </a:solidFill>
                        <a:effectLst/>
                        <a:latin typeface="Sassoon Joined ENG" panose="020004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baseline="0" dirty="0">
                        <a:solidFill>
                          <a:schemeClr val="tx1"/>
                        </a:solidFill>
                        <a:latin typeface="Sassoon Joined ENG" panose="020004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093369614"/>
                  </a:ext>
                </a:extLst>
              </a:tr>
            </a:tbl>
          </a:graphicData>
        </a:graphic>
      </p:graphicFrame>
      <p:pic>
        <p:nvPicPr>
          <p:cNvPr id="13" name="Picture 12" descr="Description: P:\LOGOS\New School Logos\StJoes_Logo.jpg">
            <a:extLst>
              <a:ext uri="{FF2B5EF4-FFF2-40B4-BE49-F238E27FC236}">
                <a16:creationId xmlns:a16="http://schemas.microsoft.com/office/drawing/2014/main" id="{C9E541D9-F046-4FF4-873D-53077708BA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26" y="219019"/>
            <a:ext cx="721652" cy="736522"/>
          </a:xfrm>
          <a:prstGeom prst="rect">
            <a:avLst/>
          </a:prstGeom>
          <a:noFill/>
          <a:ln>
            <a:noFill/>
          </a:ln>
        </p:spPr>
      </p:pic>
    </p:spTree>
    <p:extLst>
      <p:ext uri="{BB962C8B-B14F-4D97-AF65-F5344CB8AC3E}">
        <p14:creationId xmlns:p14="http://schemas.microsoft.com/office/powerpoint/2010/main" val="3130821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7695</TotalTime>
  <Words>11837</Words>
  <Application>Microsoft Office PowerPoint</Application>
  <PresentationFormat>Widescreen</PresentationFormat>
  <Paragraphs>1126</Paragraphs>
  <Slides>19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RM Typerighter old</vt:lpstr>
      <vt:lpstr>Arial</vt:lpstr>
      <vt:lpstr>Calibri</vt:lpstr>
      <vt:lpstr>Courier New</vt:lpstr>
      <vt:lpstr>Acumin Pro</vt:lpstr>
      <vt:lpstr>Amatic SC</vt:lpstr>
      <vt:lpstr>Times New Roman</vt:lpstr>
      <vt:lpstr>Sassoon Joined ENG</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KSmith</cp:lastModifiedBy>
  <cp:revision>310</cp:revision>
  <cp:lastPrinted>2021-07-16T10:36:20Z</cp:lastPrinted>
  <dcterms:created xsi:type="dcterms:W3CDTF">2021-06-03T07:59:39Z</dcterms:created>
  <dcterms:modified xsi:type="dcterms:W3CDTF">2023-11-03T10:28:35Z</dcterms:modified>
</cp:coreProperties>
</file>