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74" r:id="rId5"/>
    <p:sldId id="275" r:id="rId6"/>
  </p:sldIdLst>
  <p:sldSz cx="9906000" cy="6858000" type="A4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F811E5-B371-6A28-BF9A-0F57DE4B7A28}" name="Alice Brealy" initials="AB" userId="S::abrealy@caterlinkltd.co.uk::702f5e84-6c0f-4bcb-baa0-ae526eff2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D2"/>
    <a:srgbClr val="FFD3CC"/>
    <a:srgbClr val="C9FFFB"/>
    <a:srgbClr val="FF4343"/>
    <a:srgbClr val="00C8BA"/>
    <a:srgbClr val="C5FFFB"/>
    <a:srgbClr val="00968B"/>
    <a:srgbClr val="009E93"/>
    <a:srgbClr val="006D64"/>
    <a:srgbClr val="54BC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73" autoAdjust="0"/>
    <p:restoredTop sz="95300" autoAdjust="0"/>
  </p:normalViewPr>
  <p:slideViewPr>
    <p:cSldViewPr snapToGrid="0">
      <p:cViewPr varScale="1">
        <p:scale>
          <a:sx n="76" d="100"/>
          <a:sy n="76" d="100"/>
        </p:scale>
        <p:origin x="984" y="9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8830" cy="495029"/>
          </a:xfrm>
          <a:prstGeom prst="rect">
            <a:avLst/>
          </a:prstGeom>
        </p:spPr>
        <p:txBody>
          <a:bodyPr vert="horz" lIns="90755" tIns="45378" rIns="90755" bIns="4537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6" y="0"/>
            <a:ext cx="2918830" cy="495029"/>
          </a:xfrm>
          <a:prstGeom prst="rect">
            <a:avLst/>
          </a:prstGeom>
        </p:spPr>
        <p:txBody>
          <a:bodyPr vert="horz" lIns="90755" tIns="45378" rIns="90755" bIns="45378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3613" y="1233488"/>
            <a:ext cx="48085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5" tIns="45378" rIns="90755" bIns="4537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0755" tIns="45378" rIns="90755" bIns="4537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371287"/>
            <a:ext cx="2918830" cy="495028"/>
          </a:xfrm>
          <a:prstGeom prst="rect">
            <a:avLst/>
          </a:prstGeom>
        </p:spPr>
        <p:txBody>
          <a:bodyPr vert="horz" lIns="90755" tIns="45378" rIns="90755" bIns="4537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6" y="9371287"/>
            <a:ext cx="2918830" cy="495028"/>
          </a:xfrm>
          <a:prstGeom prst="rect">
            <a:avLst/>
          </a:prstGeom>
        </p:spPr>
        <p:txBody>
          <a:bodyPr vert="horz" lIns="90755" tIns="45378" rIns="90755" bIns="45378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42122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If </a:t>
            </a:r>
            <a:r>
              <a:rPr lang="en-GB" sz="7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you would like to know about particular allergens in foods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  <a:endParaRPr lang="en-GB" sz="7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, treemap chart&#10;&#10;Description automatically generated">
            <a:extLst>
              <a:ext uri="{FF2B5EF4-FFF2-40B4-BE49-F238E27FC236}">
                <a16:creationId xmlns:a16="http://schemas.microsoft.com/office/drawing/2014/main" id="{B2D26771-4F57-199F-2CD9-C54C7FD303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" y="-2819"/>
            <a:ext cx="9905999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9E33D7-3F3C-9A80-3D40-A79924EB47DF}"/>
              </a:ext>
            </a:extLst>
          </p:cNvPr>
          <p:cNvSpPr txBox="1"/>
          <p:nvPr/>
        </p:nvSpPr>
        <p:spPr>
          <a:xfrm>
            <a:off x="1467197" y="639949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182EB3-1E36-8C6A-4591-B45BE21148DA}"/>
              </a:ext>
            </a:extLst>
          </p:cNvPr>
          <p:cNvSpPr txBox="1"/>
          <p:nvPr/>
        </p:nvSpPr>
        <p:spPr>
          <a:xfrm>
            <a:off x="1467197" y="1015631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3E04FD-A0DE-3B88-B28E-BFCD10B179A4}"/>
              </a:ext>
            </a:extLst>
          </p:cNvPr>
          <p:cNvSpPr txBox="1"/>
          <p:nvPr/>
        </p:nvSpPr>
        <p:spPr>
          <a:xfrm>
            <a:off x="1439194" y="1387056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DD66A0-4F2F-86EE-62DC-3D8B5C5B0E18}"/>
              </a:ext>
            </a:extLst>
          </p:cNvPr>
          <p:cNvSpPr txBox="1"/>
          <p:nvPr/>
        </p:nvSpPr>
        <p:spPr>
          <a:xfrm>
            <a:off x="1467197" y="1758481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 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6ABF07-F1FF-3E32-52C7-ADCCEA6DE892}"/>
              </a:ext>
            </a:extLst>
          </p:cNvPr>
          <p:cNvSpPr txBox="1"/>
          <p:nvPr/>
        </p:nvSpPr>
        <p:spPr>
          <a:xfrm>
            <a:off x="2471686" y="595726"/>
            <a:ext cx="137845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Cheese and Tomato Pizza (V)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857587-10B2-3C24-5EFE-96E8A0146714}"/>
              </a:ext>
            </a:extLst>
          </p:cNvPr>
          <p:cNvSpPr txBox="1"/>
          <p:nvPr/>
        </p:nvSpPr>
        <p:spPr>
          <a:xfrm>
            <a:off x="2457082" y="973096"/>
            <a:ext cx="144611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Chickpea Tagine with Cous-Cous (V)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19C654-E43A-08BD-4771-348CE301FFFC}"/>
              </a:ext>
            </a:extLst>
          </p:cNvPr>
          <p:cNvSpPr txBox="1"/>
          <p:nvPr/>
        </p:nvSpPr>
        <p:spPr>
          <a:xfrm>
            <a:off x="2507940" y="1340489"/>
            <a:ext cx="1354464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Cauliflower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Green Beans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Tabbouleh Power Salad</a:t>
            </a:r>
            <a:endParaRPr lang="en-GB" sz="750" dirty="0">
              <a:latin typeface="Century Gothic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2B87E0-9152-E4F8-385B-CC857421E597}"/>
              </a:ext>
            </a:extLst>
          </p:cNvPr>
          <p:cNvSpPr txBox="1"/>
          <p:nvPr/>
        </p:nvSpPr>
        <p:spPr>
          <a:xfrm>
            <a:off x="2444495" y="1778654"/>
            <a:ext cx="140186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Pear Crumble with Custard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6BA69E-F074-F8A6-7680-9C585AB5C0D9}"/>
              </a:ext>
            </a:extLst>
          </p:cNvPr>
          <p:cNvSpPr txBox="1"/>
          <p:nvPr/>
        </p:nvSpPr>
        <p:spPr>
          <a:xfrm>
            <a:off x="3923159" y="585254"/>
            <a:ext cx="133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algn="ctr"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BBQ Chicken with New Potatoes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354A9AA-19C4-7575-ECC5-3035003608D3}"/>
              </a:ext>
            </a:extLst>
          </p:cNvPr>
          <p:cNvSpPr txBox="1"/>
          <p:nvPr/>
        </p:nvSpPr>
        <p:spPr>
          <a:xfrm>
            <a:off x="3880393" y="1378924"/>
            <a:ext cx="140131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Broccoli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Sweetcorn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3955885-B382-C2A8-3E76-779F74740DA9}"/>
              </a:ext>
            </a:extLst>
          </p:cNvPr>
          <p:cNvSpPr txBox="1"/>
          <p:nvPr/>
        </p:nvSpPr>
        <p:spPr>
          <a:xfrm>
            <a:off x="5336559" y="1743117"/>
            <a:ext cx="1340300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Mandarin Cheesecake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52C4CD-4A36-CD1B-4F2C-133F1AD3299A}"/>
              </a:ext>
            </a:extLst>
          </p:cNvPr>
          <p:cNvSpPr txBox="1"/>
          <p:nvPr/>
        </p:nvSpPr>
        <p:spPr>
          <a:xfrm>
            <a:off x="3999991" y="908018"/>
            <a:ext cx="1359617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Roasted Cauliflower Curry &amp; 50/50 Rice(V)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E74F507-109E-D926-C681-D2181C1E25DE}"/>
              </a:ext>
            </a:extLst>
          </p:cNvPr>
          <p:cNvSpPr txBox="1"/>
          <p:nvPr/>
        </p:nvSpPr>
        <p:spPr>
          <a:xfrm>
            <a:off x="5369730" y="621796"/>
            <a:ext cx="133200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Minced Beef </a:t>
            </a:r>
          </a:p>
          <a:p>
            <a:pPr algn="ctr"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Cottage Pie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B4EEC18-3125-20CD-33E9-31E4EE665666}"/>
              </a:ext>
            </a:extLst>
          </p:cNvPr>
          <p:cNvSpPr txBox="1"/>
          <p:nvPr/>
        </p:nvSpPr>
        <p:spPr>
          <a:xfrm>
            <a:off x="8226865" y="1011105"/>
            <a:ext cx="1332000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Mac &amp; Cheese (V)</a:t>
            </a:r>
            <a:endParaRPr kumimoji="0" lang="en-US" sz="75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CA00D1D-A9C1-A837-EDAE-E65F4CCC354C}"/>
              </a:ext>
            </a:extLst>
          </p:cNvPr>
          <p:cNvSpPr txBox="1"/>
          <p:nvPr/>
        </p:nvSpPr>
        <p:spPr>
          <a:xfrm>
            <a:off x="5164873" y="1359439"/>
            <a:ext cx="16664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Carrots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Cabbage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C53FC51-1658-D348-9F50-584FBD5A6255}"/>
              </a:ext>
            </a:extLst>
          </p:cNvPr>
          <p:cNvSpPr txBox="1"/>
          <p:nvPr/>
        </p:nvSpPr>
        <p:spPr>
          <a:xfrm>
            <a:off x="4029505" y="1732484"/>
            <a:ext cx="123658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Yoghurt and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Fresh Fruit Station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FF9AA79-9907-A21C-AECC-DC531275B594}"/>
              </a:ext>
            </a:extLst>
          </p:cNvPr>
          <p:cNvSpPr txBox="1"/>
          <p:nvPr/>
        </p:nvSpPr>
        <p:spPr>
          <a:xfrm>
            <a:off x="6678451" y="1051552"/>
            <a:ext cx="1424410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Chicken Arrabiata Pasta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95EE1EF-E608-3FE5-F3D2-781037ED70AC}"/>
              </a:ext>
            </a:extLst>
          </p:cNvPr>
          <p:cNvSpPr txBox="1"/>
          <p:nvPr/>
        </p:nvSpPr>
        <p:spPr>
          <a:xfrm>
            <a:off x="6624745" y="533624"/>
            <a:ext cx="1562481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Lentil and Roasted Vegetable Pasty with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Mash &amp; Gravy (V)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DC2C9B4-703C-E9EC-6140-8D16D61DDE91}"/>
              </a:ext>
            </a:extLst>
          </p:cNvPr>
          <p:cNvSpPr txBox="1"/>
          <p:nvPr/>
        </p:nvSpPr>
        <p:spPr>
          <a:xfrm>
            <a:off x="6603727" y="1373438"/>
            <a:ext cx="16664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Roasted Peppers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Green Beans 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6335264-5AEB-D548-BD93-A368C69244BC}"/>
              </a:ext>
            </a:extLst>
          </p:cNvPr>
          <p:cNvSpPr txBox="1"/>
          <p:nvPr/>
        </p:nvSpPr>
        <p:spPr>
          <a:xfrm>
            <a:off x="6564977" y="1742265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Banana Loaf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DDEDA9C-B4EC-739F-F39C-5BFA8ADED8B5}"/>
              </a:ext>
            </a:extLst>
          </p:cNvPr>
          <p:cNvSpPr txBox="1"/>
          <p:nvPr/>
        </p:nvSpPr>
        <p:spPr>
          <a:xfrm>
            <a:off x="8197348" y="581285"/>
            <a:ext cx="139103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Fishfingers with Chips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8A5DAF3-821C-D67D-CB36-84D7AEAED61E}"/>
              </a:ext>
            </a:extLst>
          </p:cNvPr>
          <p:cNvSpPr txBox="1"/>
          <p:nvPr/>
        </p:nvSpPr>
        <p:spPr>
          <a:xfrm>
            <a:off x="5372791" y="941735"/>
            <a:ext cx="1325880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Glamorgan Bean Sausages with Jacket Wedges (V)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E32BF64-E905-02DD-0FC3-52CED7207FAD}"/>
              </a:ext>
            </a:extLst>
          </p:cNvPr>
          <p:cNvSpPr txBox="1"/>
          <p:nvPr/>
        </p:nvSpPr>
        <p:spPr>
          <a:xfrm>
            <a:off x="8317586" y="1343555"/>
            <a:ext cx="11295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Peas</a:t>
            </a:r>
          </a:p>
          <a:p>
            <a:pPr algn="ctr"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Baked Beans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8EF7E21-53A0-D182-E1C9-61B1D66B2BCA}"/>
              </a:ext>
            </a:extLst>
          </p:cNvPr>
          <p:cNvSpPr txBox="1"/>
          <p:nvPr/>
        </p:nvSpPr>
        <p:spPr>
          <a:xfrm>
            <a:off x="8102861" y="1742864"/>
            <a:ext cx="16664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Yoghurt and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Fresh Fruit Station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89F6B5F-516C-D098-17A7-51B772D114D4}"/>
              </a:ext>
            </a:extLst>
          </p:cNvPr>
          <p:cNvSpPr txBox="1"/>
          <p:nvPr/>
        </p:nvSpPr>
        <p:spPr>
          <a:xfrm>
            <a:off x="2456512" y="4214900"/>
            <a:ext cx="153391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Chickpea &amp; Vegetable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Hot Pot with Mash Potato (V)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1D56D32-8AAC-ED57-9703-69CA444EA962}"/>
              </a:ext>
            </a:extLst>
          </p:cNvPr>
          <p:cNvSpPr txBox="1"/>
          <p:nvPr/>
        </p:nvSpPr>
        <p:spPr>
          <a:xfrm>
            <a:off x="2447891" y="2998954"/>
            <a:ext cx="140131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Roasted Tomatoes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Broccoli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4040FC6-D151-6741-4080-9D598DBDB4A8}"/>
              </a:ext>
            </a:extLst>
          </p:cNvPr>
          <p:cNvSpPr txBox="1"/>
          <p:nvPr/>
        </p:nvSpPr>
        <p:spPr>
          <a:xfrm>
            <a:off x="2342578" y="3413377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Eves Pudding with Custard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72A144E-162B-760C-7E9E-B3DBEC9963B0}"/>
              </a:ext>
            </a:extLst>
          </p:cNvPr>
          <p:cNvSpPr txBox="1"/>
          <p:nvPr/>
        </p:nvSpPr>
        <p:spPr>
          <a:xfrm>
            <a:off x="1498899" y="2310695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AC58BF0-EA9A-9B55-D616-8918923E89ED}"/>
              </a:ext>
            </a:extLst>
          </p:cNvPr>
          <p:cNvSpPr txBox="1"/>
          <p:nvPr/>
        </p:nvSpPr>
        <p:spPr>
          <a:xfrm>
            <a:off x="1498899" y="2686377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7DF07C4-B4F7-7715-BEB0-F6831FD6798C}"/>
              </a:ext>
            </a:extLst>
          </p:cNvPr>
          <p:cNvSpPr txBox="1"/>
          <p:nvPr/>
        </p:nvSpPr>
        <p:spPr>
          <a:xfrm>
            <a:off x="1470896" y="3057802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8F4D077-3496-4BCF-AF77-5C9CB7887ECF}"/>
              </a:ext>
            </a:extLst>
          </p:cNvPr>
          <p:cNvSpPr txBox="1"/>
          <p:nvPr/>
        </p:nvSpPr>
        <p:spPr>
          <a:xfrm>
            <a:off x="1498899" y="3429227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 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EAFEA55-FF61-E79B-913D-F6550F79E79D}"/>
              </a:ext>
            </a:extLst>
          </p:cNvPr>
          <p:cNvSpPr txBox="1"/>
          <p:nvPr/>
        </p:nvSpPr>
        <p:spPr>
          <a:xfrm>
            <a:off x="1513094" y="3905070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ACA3064-8CA6-85DD-AF02-5CAC490BBE4B}"/>
              </a:ext>
            </a:extLst>
          </p:cNvPr>
          <p:cNvSpPr txBox="1"/>
          <p:nvPr/>
        </p:nvSpPr>
        <p:spPr>
          <a:xfrm>
            <a:off x="1513094" y="4280752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C1A814B-39A3-5B40-9073-C2E8EB696279}"/>
              </a:ext>
            </a:extLst>
          </p:cNvPr>
          <p:cNvSpPr txBox="1"/>
          <p:nvPr/>
        </p:nvSpPr>
        <p:spPr>
          <a:xfrm>
            <a:off x="1558035" y="4653718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58B6A03-0949-134C-381A-8D7968B19A6F}"/>
              </a:ext>
            </a:extLst>
          </p:cNvPr>
          <p:cNvSpPr txBox="1"/>
          <p:nvPr/>
        </p:nvSpPr>
        <p:spPr>
          <a:xfrm>
            <a:off x="1513094" y="5023602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 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C5DC8B2-04B2-0D50-2FB8-D31DBCFCB332}"/>
              </a:ext>
            </a:extLst>
          </p:cNvPr>
          <p:cNvSpPr txBox="1"/>
          <p:nvPr/>
        </p:nvSpPr>
        <p:spPr>
          <a:xfrm>
            <a:off x="3957623" y="2661169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Beef Lasagne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E05FF37-11E1-57B9-33B6-9B690D35DE8B}"/>
              </a:ext>
            </a:extLst>
          </p:cNvPr>
          <p:cNvSpPr txBox="1"/>
          <p:nvPr/>
        </p:nvSpPr>
        <p:spPr>
          <a:xfrm>
            <a:off x="3829146" y="2204247"/>
            <a:ext cx="153390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Mexican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Bean Fajitas with 50/50 Rice (V)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D203FA6-4483-08F6-C428-CB34F6913B0F}"/>
              </a:ext>
            </a:extLst>
          </p:cNvPr>
          <p:cNvSpPr txBox="1"/>
          <p:nvPr/>
        </p:nvSpPr>
        <p:spPr>
          <a:xfrm>
            <a:off x="3736193" y="3378490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Pear &amp; Ginger Slice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3DC77BC-3B51-2DF5-CF03-33DB0928D144}"/>
              </a:ext>
            </a:extLst>
          </p:cNvPr>
          <p:cNvSpPr txBox="1"/>
          <p:nvPr/>
        </p:nvSpPr>
        <p:spPr>
          <a:xfrm>
            <a:off x="3880393" y="2996303"/>
            <a:ext cx="140131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Sweetcorn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Courgettes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5BA82EF-1834-AEFD-5345-4D529B0AFD18}"/>
              </a:ext>
            </a:extLst>
          </p:cNvPr>
          <p:cNvSpPr txBox="1"/>
          <p:nvPr/>
        </p:nvSpPr>
        <p:spPr>
          <a:xfrm>
            <a:off x="5242989" y="2189431"/>
            <a:ext cx="148744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Roast Chicken, Skin on Roast Potatoes and Gravy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74AB859-2388-49C8-EDF3-B803B371543F}"/>
              </a:ext>
            </a:extLst>
          </p:cNvPr>
          <p:cNvSpPr txBox="1"/>
          <p:nvPr/>
        </p:nvSpPr>
        <p:spPr>
          <a:xfrm>
            <a:off x="5358942" y="2514415"/>
            <a:ext cx="1236893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Lentil Wellington with Skin on Roast Potatoes (V)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E4D9A64-B44E-E96E-8650-894345BC1DF9}"/>
              </a:ext>
            </a:extLst>
          </p:cNvPr>
          <p:cNvSpPr txBox="1"/>
          <p:nvPr/>
        </p:nvSpPr>
        <p:spPr>
          <a:xfrm>
            <a:off x="5164764" y="3394959"/>
            <a:ext cx="16664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>
                <a:solidFill>
                  <a:prstClr val="black"/>
                </a:solidFill>
                <a:latin typeface="Century Gothic" panose="020B0502020202020204" pitchFamily="34" charset="0"/>
              </a:rPr>
              <a:t>Yoghurt and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>
                <a:solidFill>
                  <a:prstClr val="black"/>
                </a:solidFill>
                <a:latin typeface="Century Gothic" panose="020B0502020202020204" pitchFamily="34" charset="0"/>
              </a:rPr>
              <a:t>Fresh Fruit Station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330E18C-F731-7BA7-D7F2-DBB8A1A17A9E}"/>
              </a:ext>
            </a:extLst>
          </p:cNvPr>
          <p:cNvSpPr txBox="1"/>
          <p:nvPr/>
        </p:nvSpPr>
        <p:spPr>
          <a:xfrm>
            <a:off x="5297353" y="3006726"/>
            <a:ext cx="140131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Cauliflower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Carrots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1B8CA114-9E1C-A28E-FAA4-92DA94C6F372}"/>
              </a:ext>
            </a:extLst>
          </p:cNvPr>
          <p:cNvSpPr txBox="1"/>
          <p:nvPr/>
        </p:nvSpPr>
        <p:spPr>
          <a:xfrm>
            <a:off x="6696649" y="2164367"/>
            <a:ext cx="148744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Chicken Sausages with Mash Potato &amp; Gravy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9331B4D-1905-7AA8-93C4-361F75EDEAC4}"/>
              </a:ext>
            </a:extLst>
          </p:cNvPr>
          <p:cNvSpPr txBox="1"/>
          <p:nvPr/>
        </p:nvSpPr>
        <p:spPr>
          <a:xfrm>
            <a:off x="6717386" y="2552464"/>
            <a:ext cx="140672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Spaghetti Bolognaise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(V)</a:t>
            </a:r>
            <a:endParaRPr kumimoji="0" lang="en-US" sz="75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4DF7161-4A2D-FC51-86AF-82F12C606527}"/>
              </a:ext>
            </a:extLst>
          </p:cNvPr>
          <p:cNvSpPr txBox="1"/>
          <p:nvPr/>
        </p:nvSpPr>
        <p:spPr>
          <a:xfrm>
            <a:off x="6695188" y="3336227"/>
            <a:ext cx="1377469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 A Day Cake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0E46AA3-58F8-61F4-DA3F-D77B364AF3D1}"/>
              </a:ext>
            </a:extLst>
          </p:cNvPr>
          <p:cNvSpPr txBox="1"/>
          <p:nvPr/>
        </p:nvSpPr>
        <p:spPr>
          <a:xfrm>
            <a:off x="6675070" y="2947952"/>
            <a:ext cx="140131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Red Cabbage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Green Beans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E16D6A5-C3B2-364B-F316-EAB274667C83}"/>
              </a:ext>
            </a:extLst>
          </p:cNvPr>
          <p:cNvSpPr txBox="1"/>
          <p:nvPr/>
        </p:nvSpPr>
        <p:spPr>
          <a:xfrm>
            <a:off x="8182353" y="2633893"/>
            <a:ext cx="1548005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Battered Fish &amp; Chips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E38696D-AEAB-0FA7-197A-92FB53C5C257}"/>
              </a:ext>
            </a:extLst>
          </p:cNvPr>
          <p:cNvSpPr txBox="1"/>
          <p:nvPr/>
        </p:nvSpPr>
        <p:spPr>
          <a:xfrm>
            <a:off x="8235932" y="2920280"/>
            <a:ext cx="1416885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Peas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Baked Beans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Roasted Veg Power Salad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8C88161-984A-0B7D-5686-3EFB86AC6D41}"/>
              </a:ext>
            </a:extLst>
          </p:cNvPr>
          <p:cNvSpPr txBox="1"/>
          <p:nvPr/>
        </p:nvSpPr>
        <p:spPr>
          <a:xfrm>
            <a:off x="8034322" y="3382661"/>
            <a:ext cx="16664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Yoghurt and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Fresh Fruit Station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E9BEA73-EBD0-0DA3-639F-F9527DA31F22}"/>
              </a:ext>
            </a:extLst>
          </p:cNvPr>
          <p:cNvSpPr txBox="1"/>
          <p:nvPr/>
        </p:nvSpPr>
        <p:spPr>
          <a:xfrm>
            <a:off x="8289123" y="2205683"/>
            <a:ext cx="1371646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Butterbean Risotto (V)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217A9BF-2AA5-99A8-B348-B2F0FB35A4A7}"/>
              </a:ext>
            </a:extLst>
          </p:cNvPr>
          <p:cNvSpPr txBox="1"/>
          <p:nvPr/>
        </p:nvSpPr>
        <p:spPr>
          <a:xfrm>
            <a:off x="2508654" y="3772324"/>
            <a:ext cx="143815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Sweet &amp; Sour Butterbeans with 50/50 Rice (V)</a:t>
            </a:r>
            <a:endParaRPr kumimoji="0" lang="en-US" sz="75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35D27268-9C73-2ADC-A000-AD5E5F5C93D3}"/>
              </a:ext>
            </a:extLst>
          </p:cNvPr>
          <p:cNvSpPr txBox="1"/>
          <p:nvPr/>
        </p:nvSpPr>
        <p:spPr>
          <a:xfrm>
            <a:off x="2457403" y="2199938"/>
            <a:ext cx="144018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Golden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Tortilla Stack with 50/50 Rice (V)</a:t>
            </a:r>
            <a:endParaRPr lang="en-GB" sz="750" b="1" dirty="0">
              <a:latin typeface="Century Gothic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45296B49-C60A-95B8-1B28-6609D0C4927C}"/>
              </a:ext>
            </a:extLst>
          </p:cNvPr>
          <p:cNvSpPr txBox="1"/>
          <p:nvPr/>
        </p:nvSpPr>
        <p:spPr>
          <a:xfrm>
            <a:off x="8053057" y="5039637"/>
            <a:ext cx="16664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Rice Pudding with Fruit Compote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D034180-7646-86E7-3260-0CCA1AB48805}"/>
              </a:ext>
            </a:extLst>
          </p:cNvPr>
          <p:cNvSpPr txBox="1"/>
          <p:nvPr/>
        </p:nvSpPr>
        <p:spPr>
          <a:xfrm>
            <a:off x="2453882" y="4601991"/>
            <a:ext cx="140131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Roasted Peppers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Green Beans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8FE8D7BE-29DA-21C2-79B5-A38E8F72DF37}"/>
              </a:ext>
            </a:extLst>
          </p:cNvPr>
          <p:cNvSpPr txBox="1"/>
          <p:nvPr/>
        </p:nvSpPr>
        <p:spPr>
          <a:xfrm>
            <a:off x="3898207" y="4214900"/>
            <a:ext cx="144018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Chicken Tagine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with Cous-Cous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FA206FB6-0E47-E2A2-331D-1FBCFAF70401}"/>
              </a:ext>
            </a:extLst>
          </p:cNvPr>
          <p:cNvSpPr txBox="1"/>
          <p:nvPr/>
        </p:nvSpPr>
        <p:spPr>
          <a:xfrm>
            <a:off x="3983463" y="3806219"/>
            <a:ext cx="134918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Spicy Bean Burger with Jacket Wedges (V)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F6BBC56F-EBB7-E8C1-FAF7-1B5D9BD47908}"/>
              </a:ext>
            </a:extLst>
          </p:cNvPr>
          <p:cNvSpPr txBox="1"/>
          <p:nvPr/>
        </p:nvSpPr>
        <p:spPr>
          <a:xfrm>
            <a:off x="5150072" y="5024455"/>
            <a:ext cx="16664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Yoghurt and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Fresh Fruit Station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237CD543-1A65-3733-2CA3-64F2DF2D7F5E}"/>
              </a:ext>
            </a:extLst>
          </p:cNvPr>
          <p:cNvSpPr txBox="1"/>
          <p:nvPr/>
        </p:nvSpPr>
        <p:spPr>
          <a:xfrm>
            <a:off x="3955368" y="4630050"/>
            <a:ext cx="140131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Sweetcorn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Peas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10B5852B-E60D-1C77-B3C0-3AF6A33996A6}"/>
              </a:ext>
            </a:extLst>
          </p:cNvPr>
          <p:cNvSpPr txBox="1"/>
          <p:nvPr/>
        </p:nvSpPr>
        <p:spPr>
          <a:xfrm>
            <a:off x="5266089" y="3833195"/>
            <a:ext cx="139066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Roast Turkey, Mashed Potatoes and Gravy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9E8B5C7C-3E00-87EF-EE1C-658B6770531D}"/>
              </a:ext>
            </a:extLst>
          </p:cNvPr>
          <p:cNvSpPr txBox="1"/>
          <p:nvPr/>
        </p:nvSpPr>
        <p:spPr>
          <a:xfrm>
            <a:off x="5310667" y="4315209"/>
            <a:ext cx="131496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Jollof Rice, Quorn &amp; Beans (V)</a:t>
            </a:r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394D5381-03AD-AACB-CE83-B229565F206D}"/>
              </a:ext>
            </a:extLst>
          </p:cNvPr>
          <p:cNvSpPr txBox="1"/>
          <p:nvPr/>
        </p:nvSpPr>
        <p:spPr>
          <a:xfrm>
            <a:off x="3728895" y="5039637"/>
            <a:ext cx="16664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Apple &amp; Raisin Strudel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 with Custard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7C614E85-ADA9-9A46-80C0-EF8448DC1292}"/>
              </a:ext>
            </a:extLst>
          </p:cNvPr>
          <p:cNvSpPr txBox="1"/>
          <p:nvPr/>
        </p:nvSpPr>
        <p:spPr>
          <a:xfrm>
            <a:off x="5292930" y="4655994"/>
            <a:ext cx="140131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Leeks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Carrots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E8314E75-AC7D-B922-7632-92015D1744C8}"/>
              </a:ext>
            </a:extLst>
          </p:cNvPr>
          <p:cNvSpPr txBox="1"/>
          <p:nvPr/>
        </p:nvSpPr>
        <p:spPr>
          <a:xfrm>
            <a:off x="6643915" y="4280866"/>
            <a:ext cx="16634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>
                <a:latin typeface="Century Gothic" panose="020B0502020202020204" pitchFamily="34" charset="0"/>
              </a:rPr>
              <a:t>Chilli con Carne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>
                <a:latin typeface="Century Gothic" panose="020B0502020202020204" pitchFamily="34" charset="0"/>
              </a:rPr>
              <a:t>with 50/50 Rice </a:t>
            </a:r>
            <a:endParaRPr kumimoji="0" lang="en-GB" sz="75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A99B9093-DD9F-2AD7-B58F-4226E57B222B}"/>
              </a:ext>
            </a:extLst>
          </p:cNvPr>
          <p:cNvSpPr txBox="1"/>
          <p:nvPr/>
        </p:nvSpPr>
        <p:spPr>
          <a:xfrm>
            <a:off x="6694248" y="4632658"/>
            <a:ext cx="1473063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Broccoli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Cauliflower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Sweet Potato Power Salad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EB5149ED-B8FD-4202-26F6-B7EC449EB092}"/>
              </a:ext>
            </a:extLst>
          </p:cNvPr>
          <p:cNvSpPr txBox="1"/>
          <p:nvPr/>
        </p:nvSpPr>
        <p:spPr>
          <a:xfrm>
            <a:off x="6572739" y="5052377"/>
            <a:ext cx="16664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Peach Upside Down Cake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with Custard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5E36A1A4-7D76-1E4E-5202-590F1EBC3868}"/>
              </a:ext>
            </a:extLst>
          </p:cNvPr>
          <p:cNvSpPr txBox="1"/>
          <p:nvPr/>
        </p:nvSpPr>
        <p:spPr>
          <a:xfrm>
            <a:off x="8161239" y="4286277"/>
            <a:ext cx="147306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Mexican Enchiladas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and Rice (V)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87A217AD-CFE0-2AA8-95BC-FD7191E46BB9}"/>
              </a:ext>
            </a:extLst>
          </p:cNvPr>
          <p:cNvSpPr txBox="1"/>
          <p:nvPr/>
        </p:nvSpPr>
        <p:spPr>
          <a:xfrm>
            <a:off x="8093465" y="3853827"/>
            <a:ext cx="159879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Salmon Fish Fingers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and Chips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0707011F-7604-E50A-CEF7-52AE59EB2352}"/>
              </a:ext>
            </a:extLst>
          </p:cNvPr>
          <p:cNvSpPr txBox="1"/>
          <p:nvPr/>
        </p:nvSpPr>
        <p:spPr>
          <a:xfrm>
            <a:off x="8391989" y="4705056"/>
            <a:ext cx="9806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Peas 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Baked Beans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99560C87-83DE-6340-19B5-6A2A486F5F34}"/>
              </a:ext>
            </a:extLst>
          </p:cNvPr>
          <p:cNvSpPr txBox="1"/>
          <p:nvPr/>
        </p:nvSpPr>
        <p:spPr>
          <a:xfrm>
            <a:off x="2406961" y="5002305"/>
            <a:ext cx="1666494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Yoghurt and </a:t>
            </a:r>
          </a:p>
          <a:p>
            <a:pPr algn="ctr"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Fresh Fruit Station</a:t>
            </a:r>
            <a:endParaRPr lang="en-GB" sz="750" dirty="0">
              <a:solidFill>
                <a:schemeClr val="tx1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</a:p>
        </p:txBody>
      </p:sp>
      <p:pic>
        <p:nvPicPr>
          <p:cNvPr id="138" name="Picture 137" descr="A close up of a logo&#10;&#10;Description automatically generated">
            <a:extLst>
              <a:ext uri="{FF2B5EF4-FFF2-40B4-BE49-F238E27FC236}">
                <a16:creationId xmlns:a16="http://schemas.microsoft.com/office/drawing/2014/main" id="{BB604168-0EB1-A193-94B2-2B781889A5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883" y="5448527"/>
            <a:ext cx="171798" cy="170477"/>
          </a:xfrm>
          <a:prstGeom prst="rect">
            <a:avLst/>
          </a:prstGeom>
        </p:spPr>
      </p:pic>
      <p:pic>
        <p:nvPicPr>
          <p:cNvPr id="144" name="Picture 143" descr="A picture containing object&#10;&#10;Description automatically generated">
            <a:extLst>
              <a:ext uri="{FF2B5EF4-FFF2-40B4-BE49-F238E27FC236}">
                <a16:creationId xmlns:a16="http://schemas.microsoft.com/office/drawing/2014/main" id="{CC44F27A-86BF-E37C-4CEC-277C68E546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95823" flipV="1">
            <a:off x="4532314" y="5469685"/>
            <a:ext cx="247427" cy="151432"/>
          </a:xfrm>
          <a:prstGeom prst="rect">
            <a:avLst/>
          </a:prstGeom>
        </p:spPr>
      </p:pic>
      <p:pic>
        <p:nvPicPr>
          <p:cNvPr id="171" name="Picture 170" descr="A close up of a logo&#10;&#10;Description automatically generated">
            <a:extLst>
              <a:ext uri="{FF2B5EF4-FFF2-40B4-BE49-F238E27FC236}">
                <a16:creationId xmlns:a16="http://schemas.microsoft.com/office/drawing/2014/main" id="{5DF0CB6D-980E-5B38-4A15-8CD7012E52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660" y="5436692"/>
            <a:ext cx="200695" cy="207749"/>
          </a:xfrm>
          <a:prstGeom prst="rect">
            <a:avLst/>
          </a:prstGeom>
        </p:spPr>
      </p:pic>
      <p:sp>
        <p:nvSpPr>
          <p:cNvPr id="176" name="TextBox 175">
            <a:extLst>
              <a:ext uri="{FF2B5EF4-FFF2-40B4-BE49-F238E27FC236}">
                <a16:creationId xmlns:a16="http://schemas.microsoft.com/office/drawing/2014/main" id="{1396E1CD-30B2-707C-B627-7DDAAC984672}"/>
              </a:ext>
            </a:extLst>
          </p:cNvPr>
          <p:cNvSpPr txBox="1"/>
          <p:nvPr/>
        </p:nvSpPr>
        <p:spPr>
          <a:xfrm>
            <a:off x="469203" y="5667490"/>
            <a:ext cx="65700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Available  Daily: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Freshly cooked jacket potatoes with a choice of fillings (where advertised) - Bread freshly baked on site daily- Daily salad selection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700" b="1" dirty="0">
                <a:solidFill>
                  <a:prstClr val="black"/>
                </a:solidFill>
                <a:latin typeface="Century Gothic" panose="020B0502020202020204" pitchFamily="34" charset="0"/>
              </a:rPr>
              <a:t>Fresh Fruit and Yoghurt is available daily</a:t>
            </a:r>
            <a:endParaRPr kumimoji="0" lang="en-GB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E048DBF-52F1-AB5F-61BF-07ADA0CF345C}"/>
              </a:ext>
            </a:extLst>
          </p:cNvPr>
          <p:cNvSpPr txBox="1"/>
          <p:nvPr/>
        </p:nvSpPr>
        <p:spPr>
          <a:xfrm>
            <a:off x="4665691" y="5405669"/>
            <a:ext cx="9981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Vegan &amp; Planet Friendly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715045AB-C6A9-43A3-3105-3117674A19CE}"/>
              </a:ext>
            </a:extLst>
          </p:cNvPr>
          <p:cNvSpPr txBox="1"/>
          <p:nvPr/>
        </p:nvSpPr>
        <p:spPr>
          <a:xfrm>
            <a:off x="3531755" y="5438922"/>
            <a:ext cx="85714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Wholemeal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94B97D0-D08E-5768-E8AF-48EAAD389C1B}"/>
              </a:ext>
            </a:extLst>
          </p:cNvPr>
          <p:cNvSpPr txBox="1"/>
          <p:nvPr/>
        </p:nvSpPr>
        <p:spPr>
          <a:xfrm>
            <a:off x="2071036" y="5440540"/>
            <a:ext cx="120698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Added Plant Power</a:t>
            </a:r>
          </a:p>
        </p:txBody>
      </p: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C9F1E92D-1A98-4EAA-0ED2-5AE5980BCE69}"/>
              </a:ext>
            </a:extLst>
          </p:cNvPr>
          <p:cNvCxnSpPr/>
          <p:nvPr/>
        </p:nvCxnSpPr>
        <p:spPr>
          <a:xfrm>
            <a:off x="2730859" y="92681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C7877531-7693-BB23-32CC-405EED833FE9}"/>
              </a:ext>
            </a:extLst>
          </p:cNvPr>
          <p:cNvCxnSpPr/>
          <p:nvPr/>
        </p:nvCxnSpPr>
        <p:spPr>
          <a:xfrm>
            <a:off x="2740957" y="134019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E317A356-7DF1-7337-8417-E1DD6BA15A4F}"/>
              </a:ext>
            </a:extLst>
          </p:cNvPr>
          <p:cNvCxnSpPr/>
          <p:nvPr/>
        </p:nvCxnSpPr>
        <p:spPr>
          <a:xfrm>
            <a:off x="2768925" y="174715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5DB491F4-42D1-D4C4-B005-CFC411E76248}"/>
              </a:ext>
            </a:extLst>
          </p:cNvPr>
          <p:cNvCxnSpPr/>
          <p:nvPr/>
        </p:nvCxnSpPr>
        <p:spPr>
          <a:xfrm>
            <a:off x="4190568" y="955419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835429D7-0F0F-199E-356B-F6F5D4EB3A21}"/>
              </a:ext>
            </a:extLst>
          </p:cNvPr>
          <p:cNvCxnSpPr/>
          <p:nvPr/>
        </p:nvCxnSpPr>
        <p:spPr>
          <a:xfrm>
            <a:off x="4181350" y="133298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BAE0AD96-50C6-1F3F-79A7-424165F3BCA1}"/>
              </a:ext>
            </a:extLst>
          </p:cNvPr>
          <p:cNvCxnSpPr/>
          <p:nvPr/>
        </p:nvCxnSpPr>
        <p:spPr>
          <a:xfrm>
            <a:off x="4190568" y="169113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86AA8CC6-2552-25E8-904B-B93529576AC2}"/>
              </a:ext>
            </a:extLst>
          </p:cNvPr>
          <p:cNvCxnSpPr/>
          <p:nvPr/>
        </p:nvCxnSpPr>
        <p:spPr>
          <a:xfrm>
            <a:off x="5617433" y="95290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FD2E1A52-DD5C-5D54-D616-03FEF54EA313}"/>
              </a:ext>
            </a:extLst>
          </p:cNvPr>
          <p:cNvCxnSpPr/>
          <p:nvPr/>
        </p:nvCxnSpPr>
        <p:spPr>
          <a:xfrm>
            <a:off x="5606262" y="138705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2E99DD84-583D-9FBB-F222-04372B8AF953}"/>
              </a:ext>
            </a:extLst>
          </p:cNvPr>
          <p:cNvCxnSpPr/>
          <p:nvPr/>
        </p:nvCxnSpPr>
        <p:spPr>
          <a:xfrm>
            <a:off x="5606262" y="168404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D934FEF5-D47A-93AF-1726-21BDC4335639}"/>
              </a:ext>
            </a:extLst>
          </p:cNvPr>
          <p:cNvCxnSpPr/>
          <p:nvPr/>
        </p:nvCxnSpPr>
        <p:spPr>
          <a:xfrm>
            <a:off x="6997775" y="130536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E1693AC1-DAA5-C3F1-5C5E-FE927D116E5B}"/>
              </a:ext>
            </a:extLst>
          </p:cNvPr>
          <p:cNvCxnSpPr/>
          <p:nvPr/>
        </p:nvCxnSpPr>
        <p:spPr>
          <a:xfrm>
            <a:off x="7011657" y="172300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C487E28F-B62C-923C-0D13-05CD85098373}"/>
              </a:ext>
            </a:extLst>
          </p:cNvPr>
          <p:cNvCxnSpPr/>
          <p:nvPr/>
        </p:nvCxnSpPr>
        <p:spPr>
          <a:xfrm>
            <a:off x="8457055" y="84373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3F985327-456E-6757-6864-1AD6E7B6A48E}"/>
              </a:ext>
            </a:extLst>
          </p:cNvPr>
          <p:cNvCxnSpPr/>
          <p:nvPr/>
        </p:nvCxnSpPr>
        <p:spPr>
          <a:xfrm>
            <a:off x="8474958" y="133298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3AFC976F-69DA-99C4-CF50-EF9EF43BBDDF}"/>
              </a:ext>
            </a:extLst>
          </p:cNvPr>
          <p:cNvCxnSpPr/>
          <p:nvPr/>
        </p:nvCxnSpPr>
        <p:spPr>
          <a:xfrm>
            <a:off x="8474958" y="167749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4A38BFD9-C382-8268-EC1E-C913FD3809AC}"/>
              </a:ext>
            </a:extLst>
          </p:cNvPr>
          <p:cNvCxnSpPr/>
          <p:nvPr/>
        </p:nvCxnSpPr>
        <p:spPr>
          <a:xfrm>
            <a:off x="2768925" y="297271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7DDCA812-8DCE-BD78-50B0-5F8EC6CA78EE}"/>
              </a:ext>
            </a:extLst>
          </p:cNvPr>
          <p:cNvCxnSpPr/>
          <p:nvPr/>
        </p:nvCxnSpPr>
        <p:spPr>
          <a:xfrm>
            <a:off x="2764277" y="339153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1568BBB1-A334-E12E-82E4-0C249DE49C33}"/>
              </a:ext>
            </a:extLst>
          </p:cNvPr>
          <p:cNvCxnSpPr/>
          <p:nvPr/>
        </p:nvCxnSpPr>
        <p:spPr>
          <a:xfrm>
            <a:off x="4204580" y="297271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48BFCA59-C5B9-C62E-4E9E-095E51B91128}"/>
              </a:ext>
            </a:extLst>
          </p:cNvPr>
          <p:cNvCxnSpPr/>
          <p:nvPr/>
        </p:nvCxnSpPr>
        <p:spPr>
          <a:xfrm>
            <a:off x="4193921" y="334981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66B9BC54-C020-5DBD-2CA5-18B8AE1D7E26}"/>
              </a:ext>
            </a:extLst>
          </p:cNvPr>
          <p:cNvCxnSpPr/>
          <p:nvPr/>
        </p:nvCxnSpPr>
        <p:spPr>
          <a:xfrm>
            <a:off x="5574639" y="297271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1BDC6BB1-B0B8-3E70-98BF-14089BE0CC71}"/>
              </a:ext>
            </a:extLst>
          </p:cNvPr>
          <p:cNvCxnSpPr/>
          <p:nvPr/>
        </p:nvCxnSpPr>
        <p:spPr>
          <a:xfrm>
            <a:off x="5574640" y="334702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8F062860-0424-7D72-7126-2586C686BDBA}"/>
              </a:ext>
            </a:extLst>
          </p:cNvPr>
          <p:cNvCxnSpPr/>
          <p:nvPr/>
        </p:nvCxnSpPr>
        <p:spPr>
          <a:xfrm>
            <a:off x="6958210" y="331570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FCD09734-D896-12BA-BD47-18CB6A64FB43}"/>
              </a:ext>
            </a:extLst>
          </p:cNvPr>
          <p:cNvCxnSpPr/>
          <p:nvPr/>
        </p:nvCxnSpPr>
        <p:spPr>
          <a:xfrm>
            <a:off x="6975282" y="2914639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739AC067-511C-6FA7-73BC-482EF98661C8}"/>
              </a:ext>
            </a:extLst>
          </p:cNvPr>
          <p:cNvCxnSpPr/>
          <p:nvPr/>
        </p:nvCxnSpPr>
        <p:spPr>
          <a:xfrm>
            <a:off x="8487410" y="290012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491CDF26-1C25-D1F8-9115-9633B2966E48}"/>
              </a:ext>
            </a:extLst>
          </p:cNvPr>
          <p:cNvCxnSpPr/>
          <p:nvPr/>
        </p:nvCxnSpPr>
        <p:spPr>
          <a:xfrm>
            <a:off x="8487410" y="338244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4B4154F1-CA7C-909F-FB68-235772EBBC67}"/>
              </a:ext>
            </a:extLst>
          </p:cNvPr>
          <p:cNvCxnSpPr/>
          <p:nvPr/>
        </p:nvCxnSpPr>
        <p:spPr>
          <a:xfrm>
            <a:off x="2760467" y="418856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B8C65A25-6D83-9A6D-D692-7854EC91C046}"/>
              </a:ext>
            </a:extLst>
          </p:cNvPr>
          <p:cNvCxnSpPr/>
          <p:nvPr/>
        </p:nvCxnSpPr>
        <p:spPr>
          <a:xfrm>
            <a:off x="2776104" y="458979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8F1C2EBD-FE7D-5C02-F396-3EC77E0A60D0}"/>
              </a:ext>
            </a:extLst>
          </p:cNvPr>
          <p:cNvCxnSpPr/>
          <p:nvPr/>
        </p:nvCxnSpPr>
        <p:spPr>
          <a:xfrm>
            <a:off x="2823024" y="500278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DD1B0797-78BB-2863-4AFE-CD4B53E89CCA}"/>
              </a:ext>
            </a:extLst>
          </p:cNvPr>
          <p:cNvCxnSpPr/>
          <p:nvPr/>
        </p:nvCxnSpPr>
        <p:spPr>
          <a:xfrm>
            <a:off x="4183733" y="4112819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62235E3E-400E-521B-1D3B-6BEB0891BE0F}"/>
              </a:ext>
            </a:extLst>
          </p:cNvPr>
          <p:cNvCxnSpPr/>
          <p:nvPr/>
        </p:nvCxnSpPr>
        <p:spPr>
          <a:xfrm>
            <a:off x="4222813" y="458979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5C308EEE-88DF-E250-6F68-B408997C5F28}"/>
              </a:ext>
            </a:extLst>
          </p:cNvPr>
          <p:cNvCxnSpPr/>
          <p:nvPr/>
        </p:nvCxnSpPr>
        <p:spPr>
          <a:xfrm>
            <a:off x="4204580" y="4974599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B13587AC-A3A8-A8B5-49E0-E4A3B8AE5404}"/>
              </a:ext>
            </a:extLst>
          </p:cNvPr>
          <p:cNvCxnSpPr/>
          <p:nvPr/>
        </p:nvCxnSpPr>
        <p:spPr>
          <a:xfrm>
            <a:off x="5546984" y="4302709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331D928A-89B0-A913-C387-C3B1AE7C6EC6}"/>
              </a:ext>
            </a:extLst>
          </p:cNvPr>
          <p:cNvCxnSpPr/>
          <p:nvPr/>
        </p:nvCxnSpPr>
        <p:spPr>
          <a:xfrm>
            <a:off x="5574639" y="462924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0EF5B6C1-FB9B-86E5-797E-38BF679E0FB4}"/>
              </a:ext>
            </a:extLst>
          </p:cNvPr>
          <p:cNvCxnSpPr/>
          <p:nvPr/>
        </p:nvCxnSpPr>
        <p:spPr>
          <a:xfrm>
            <a:off x="5606262" y="502360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49AB3254-D6D1-32E2-04D8-3A928AFF81BA}"/>
              </a:ext>
            </a:extLst>
          </p:cNvPr>
          <p:cNvCxnSpPr/>
          <p:nvPr/>
        </p:nvCxnSpPr>
        <p:spPr>
          <a:xfrm>
            <a:off x="6982699" y="505745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12D3027F-14AD-2E9B-1DFE-E98270AA88C2}"/>
              </a:ext>
            </a:extLst>
          </p:cNvPr>
          <p:cNvCxnSpPr/>
          <p:nvPr/>
        </p:nvCxnSpPr>
        <p:spPr>
          <a:xfrm>
            <a:off x="7011658" y="465462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526BB6C1-0EEF-1937-3D67-A4F116CBE0B5}"/>
              </a:ext>
            </a:extLst>
          </p:cNvPr>
          <p:cNvCxnSpPr/>
          <p:nvPr/>
        </p:nvCxnSpPr>
        <p:spPr>
          <a:xfrm>
            <a:off x="8509434" y="424109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E778BF73-0C1A-C2A7-A0D6-03AD49556091}"/>
              </a:ext>
            </a:extLst>
          </p:cNvPr>
          <p:cNvCxnSpPr/>
          <p:nvPr/>
        </p:nvCxnSpPr>
        <p:spPr>
          <a:xfrm>
            <a:off x="8457056" y="468147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1961A2D8-4E45-747B-1D8A-F30E3D56D7DF}"/>
              </a:ext>
            </a:extLst>
          </p:cNvPr>
          <p:cNvCxnSpPr/>
          <p:nvPr/>
        </p:nvCxnSpPr>
        <p:spPr>
          <a:xfrm>
            <a:off x="8457057" y="506170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B52920C-05F0-50ED-E16D-244A1F856E49}"/>
              </a:ext>
            </a:extLst>
          </p:cNvPr>
          <p:cNvSpPr txBox="1"/>
          <p:nvPr/>
        </p:nvSpPr>
        <p:spPr>
          <a:xfrm>
            <a:off x="2406961" y="2625732"/>
            <a:ext cx="156914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Broccoli Pasta Bake (V)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2EC62E-9DD2-3BEF-CC0E-0411E6E8423D}"/>
              </a:ext>
            </a:extLst>
          </p:cNvPr>
          <p:cNvSpPr txBox="1"/>
          <p:nvPr/>
        </p:nvSpPr>
        <p:spPr>
          <a:xfrm>
            <a:off x="234403" y="29581"/>
            <a:ext cx="1361283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schemeClr val="bg1"/>
                </a:solidFill>
                <a:latin typeface="Century Gothic"/>
              </a:rPr>
              <a:t>Islington St Joseph Autumn/ Winter Menu 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Century Gothic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E0B4D5-2178-1452-A627-72D7D50FCFC7}"/>
              </a:ext>
            </a:extLst>
          </p:cNvPr>
          <p:cNvCxnSpPr/>
          <p:nvPr/>
        </p:nvCxnSpPr>
        <p:spPr>
          <a:xfrm>
            <a:off x="7092114" y="97220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49201EF-9D11-0973-4068-31A8C2D03326}"/>
              </a:ext>
            </a:extLst>
          </p:cNvPr>
          <p:cNvCxnSpPr/>
          <p:nvPr/>
        </p:nvCxnSpPr>
        <p:spPr>
          <a:xfrm>
            <a:off x="2762371" y="2539999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B2F297B-75A7-5369-2A59-36284ECDCC6C}"/>
              </a:ext>
            </a:extLst>
          </p:cNvPr>
          <p:cNvCxnSpPr/>
          <p:nvPr/>
        </p:nvCxnSpPr>
        <p:spPr>
          <a:xfrm>
            <a:off x="4204580" y="255241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2918A67-F605-2628-F4C2-9722C577040E}"/>
              </a:ext>
            </a:extLst>
          </p:cNvPr>
          <p:cNvCxnSpPr/>
          <p:nvPr/>
        </p:nvCxnSpPr>
        <p:spPr>
          <a:xfrm>
            <a:off x="5574639" y="248780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0502726-073A-28A1-2CF4-C60700B8D432}"/>
              </a:ext>
            </a:extLst>
          </p:cNvPr>
          <p:cNvCxnSpPr/>
          <p:nvPr/>
        </p:nvCxnSpPr>
        <p:spPr>
          <a:xfrm>
            <a:off x="7015371" y="248780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BA585DF-E917-B8F4-CD33-B835565DF4E8}"/>
              </a:ext>
            </a:extLst>
          </p:cNvPr>
          <p:cNvCxnSpPr/>
          <p:nvPr/>
        </p:nvCxnSpPr>
        <p:spPr>
          <a:xfrm>
            <a:off x="8481888" y="248153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0514B7C-B21B-D128-66E7-4956280634AD}"/>
              </a:ext>
            </a:extLst>
          </p:cNvPr>
          <p:cNvSpPr txBox="1"/>
          <p:nvPr/>
        </p:nvSpPr>
        <p:spPr>
          <a:xfrm>
            <a:off x="6609759" y="3867181"/>
            <a:ext cx="1663470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Roasted Vegetable Pizza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5093184-B577-CD45-30A1-0EFF8650AB90}"/>
              </a:ext>
            </a:extLst>
          </p:cNvPr>
          <p:cNvCxnSpPr/>
          <p:nvPr/>
        </p:nvCxnSpPr>
        <p:spPr>
          <a:xfrm>
            <a:off x="7015370" y="4203987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3522CC65-8350-6655-71BA-E8AFD59F00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080" y="4368484"/>
            <a:ext cx="200695" cy="207749"/>
          </a:xfrm>
          <a:prstGeom prst="rect">
            <a:avLst/>
          </a:prstGeom>
        </p:spPr>
      </p:pic>
      <p:pic>
        <p:nvPicPr>
          <p:cNvPr id="29" name="Picture 28" descr="A close up of a logo&#10;&#10;Description automatically generated">
            <a:extLst>
              <a:ext uri="{FF2B5EF4-FFF2-40B4-BE49-F238E27FC236}">
                <a16:creationId xmlns:a16="http://schemas.microsoft.com/office/drawing/2014/main" id="{27C29471-B01C-4CB4-64F2-462BBCAE87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014" y="2645914"/>
            <a:ext cx="200695" cy="207749"/>
          </a:xfrm>
          <a:prstGeom prst="rect">
            <a:avLst/>
          </a:prstGeom>
        </p:spPr>
      </p:pic>
      <p:pic>
        <p:nvPicPr>
          <p:cNvPr id="32" name="Picture 31" descr="A picture containing object&#10;&#10;Description automatically generated">
            <a:extLst>
              <a:ext uri="{FF2B5EF4-FFF2-40B4-BE49-F238E27FC236}">
                <a16:creationId xmlns:a16="http://schemas.microsoft.com/office/drawing/2014/main" id="{6E2EFE38-54D2-4BA8-C1F7-21DC454DEC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95823" flipV="1">
            <a:off x="5079079" y="816971"/>
            <a:ext cx="247427" cy="151432"/>
          </a:xfrm>
          <a:prstGeom prst="rect">
            <a:avLst/>
          </a:prstGeom>
        </p:spPr>
      </p:pic>
      <p:pic>
        <p:nvPicPr>
          <p:cNvPr id="36" name="Picture 35" descr="A picture containing object&#10;&#10;Description automatically generated">
            <a:extLst>
              <a:ext uri="{FF2B5EF4-FFF2-40B4-BE49-F238E27FC236}">
                <a16:creationId xmlns:a16="http://schemas.microsoft.com/office/drawing/2014/main" id="{DCF7629D-AB7A-8D8C-D896-DA19303FBA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95823" flipV="1">
            <a:off x="3603172" y="1144118"/>
            <a:ext cx="247427" cy="151432"/>
          </a:xfrm>
          <a:prstGeom prst="rect">
            <a:avLst/>
          </a:prstGeom>
        </p:spPr>
      </p:pic>
      <p:pic>
        <p:nvPicPr>
          <p:cNvPr id="40" name="Picture 39" descr="A picture containing object&#10;&#10;Description automatically generated">
            <a:extLst>
              <a:ext uri="{FF2B5EF4-FFF2-40B4-BE49-F238E27FC236}">
                <a16:creationId xmlns:a16="http://schemas.microsoft.com/office/drawing/2014/main" id="{4556DFE1-1215-2C23-B0E9-41AA3CF58C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95823" flipV="1">
            <a:off x="7825247" y="2733852"/>
            <a:ext cx="247427" cy="151432"/>
          </a:xfrm>
          <a:prstGeom prst="rect">
            <a:avLst/>
          </a:prstGeom>
        </p:spPr>
      </p:pic>
      <p:pic>
        <p:nvPicPr>
          <p:cNvPr id="41" name="Picture 40" descr="A picture containing object&#10;&#10;Description automatically generated">
            <a:extLst>
              <a:ext uri="{FF2B5EF4-FFF2-40B4-BE49-F238E27FC236}">
                <a16:creationId xmlns:a16="http://schemas.microsoft.com/office/drawing/2014/main" id="{E669F0A7-CDBA-FAFA-97D8-8836713129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95823" flipV="1">
            <a:off x="6356248" y="2785455"/>
            <a:ext cx="247427" cy="151432"/>
          </a:xfrm>
          <a:prstGeom prst="rect">
            <a:avLst/>
          </a:prstGeom>
        </p:spPr>
      </p:pic>
      <p:pic>
        <p:nvPicPr>
          <p:cNvPr id="47" name="Picture 46" descr="A picture containing object&#10;&#10;Description automatically generated">
            <a:extLst>
              <a:ext uri="{FF2B5EF4-FFF2-40B4-BE49-F238E27FC236}">
                <a16:creationId xmlns:a16="http://schemas.microsoft.com/office/drawing/2014/main" id="{63A1A6E7-0C1D-8954-71CD-93FA713DEF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95823" flipV="1">
            <a:off x="5094268" y="3953721"/>
            <a:ext cx="247427" cy="151432"/>
          </a:xfrm>
          <a:prstGeom prst="rect">
            <a:avLst/>
          </a:prstGeom>
        </p:spPr>
      </p:pic>
      <p:pic>
        <p:nvPicPr>
          <p:cNvPr id="72" name="Picture 71" descr="A close up of a logo&#10;&#10;Description automatically generated">
            <a:extLst>
              <a:ext uri="{FF2B5EF4-FFF2-40B4-BE49-F238E27FC236}">
                <a16:creationId xmlns:a16="http://schemas.microsoft.com/office/drawing/2014/main" id="{1BC6568A-154E-94DB-A74E-0809D48203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44" y="622066"/>
            <a:ext cx="171798" cy="170477"/>
          </a:xfrm>
          <a:prstGeom prst="rect">
            <a:avLst/>
          </a:prstGeom>
        </p:spPr>
      </p:pic>
      <p:pic>
        <p:nvPicPr>
          <p:cNvPr id="75" name="Picture 74" descr="A close up of a logo&#10;&#10;Description automatically generated">
            <a:extLst>
              <a:ext uri="{FF2B5EF4-FFF2-40B4-BE49-F238E27FC236}">
                <a16:creationId xmlns:a16="http://schemas.microsoft.com/office/drawing/2014/main" id="{7E4E7A15-9CFF-447B-5E99-07E5D2B8E8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046" y="2339614"/>
            <a:ext cx="171798" cy="170477"/>
          </a:xfrm>
          <a:prstGeom prst="rect">
            <a:avLst/>
          </a:prstGeom>
        </p:spPr>
      </p:pic>
      <p:pic>
        <p:nvPicPr>
          <p:cNvPr id="84" name="Picture 83" descr="A close up of a logo&#10;&#10;Description automatically generated">
            <a:extLst>
              <a:ext uri="{FF2B5EF4-FFF2-40B4-BE49-F238E27FC236}">
                <a16:creationId xmlns:a16="http://schemas.microsoft.com/office/drawing/2014/main" id="{0355B010-EE45-9C17-0374-E46ED73705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948" y="4455377"/>
            <a:ext cx="171798" cy="170477"/>
          </a:xfrm>
          <a:prstGeom prst="rect">
            <a:avLst/>
          </a:prstGeom>
        </p:spPr>
      </p:pic>
      <p:pic>
        <p:nvPicPr>
          <p:cNvPr id="43" name="Picture 42" descr="A close up of a logo&#10;&#10;Description automatically generated">
            <a:extLst>
              <a:ext uri="{FF2B5EF4-FFF2-40B4-BE49-F238E27FC236}">
                <a16:creationId xmlns:a16="http://schemas.microsoft.com/office/drawing/2014/main" id="{C74A8274-CA77-7267-DDA9-D30CF2A724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548" y="1859225"/>
            <a:ext cx="171798" cy="1704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EBB400-504E-3DE6-7F83-845285F6EC1C}"/>
              </a:ext>
            </a:extLst>
          </p:cNvPr>
          <p:cNvSpPr txBox="1"/>
          <p:nvPr/>
        </p:nvSpPr>
        <p:spPr>
          <a:xfrm>
            <a:off x="385899" y="898028"/>
            <a:ext cx="980694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prstClr val="white"/>
                </a:solidFill>
                <a:latin typeface="Century Gothic"/>
              </a:rPr>
              <a:t>W/C</a:t>
            </a: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30 October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prstClr val="white"/>
                </a:solidFill>
                <a:latin typeface="Century Gothic"/>
              </a:rPr>
              <a:t>20 November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11 December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15 January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prstClr val="white"/>
                </a:solidFill>
                <a:latin typeface="Century Gothic"/>
              </a:rPr>
              <a:t>5 February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prstClr val="white"/>
                </a:solidFill>
                <a:latin typeface="Century Gothic"/>
              </a:rPr>
              <a:t>4 March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prstClr val="white"/>
                </a:solidFill>
                <a:latin typeface="Century Gothic"/>
              </a:rPr>
              <a:t>25 March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38EBB400-504E-3DE6-7F83-845285F6EC1C}"/>
              </a:ext>
            </a:extLst>
          </p:cNvPr>
          <p:cNvSpPr txBox="1"/>
          <p:nvPr/>
        </p:nvSpPr>
        <p:spPr>
          <a:xfrm>
            <a:off x="412349" y="2526887"/>
            <a:ext cx="980694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W/C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prstClr val="white"/>
                </a:solidFill>
                <a:latin typeface="Century Gothic"/>
              </a:rPr>
              <a:t>6 November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27 November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prstClr val="white"/>
                </a:solidFill>
                <a:latin typeface="Century Gothic"/>
              </a:rPr>
              <a:t>18 December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prstClr val="white"/>
                </a:solidFill>
                <a:latin typeface="Century Gothic"/>
              </a:rPr>
              <a:t>22 January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prstClr val="white"/>
                </a:solidFill>
                <a:latin typeface="Century Gothic"/>
              </a:rPr>
              <a:t>19 February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prstClr val="white"/>
                </a:solidFill>
                <a:latin typeface="Century Gothic"/>
              </a:rPr>
              <a:t>11 March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38EBB400-504E-3DE6-7F83-845285F6EC1C}"/>
              </a:ext>
            </a:extLst>
          </p:cNvPr>
          <p:cNvSpPr txBox="1"/>
          <p:nvPr/>
        </p:nvSpPr>
        <p:spPr>
          <a:xfrm>
            <a:off x="424698" y="4174141"/>
            <a:ext cx="9806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prstClr val="white"/>
                </a:solidFill>
                <a:latin typeface="Century Gothic"/>
              </a:rPr>
              <a:t>W/C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prstClr val="white"/>
                </a:solidFill>
                <a:latin typeface="Century Gothic"/>
              </a:rPr>
              <a:t>13 November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4 December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prstClr val="white"/>
                </a:solidFill>
                <a:latin typeface="Century Gothic"/>
              </a:rPr>
              <a:t>8 January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29 January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prstClr val="white"/>
                </a:solidFill>
                <a:latin typeface="Century Gothic"/>
              </a:rPr>
              <a:t>26 February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18 March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50" name="Picture 49" descr="A close up of a logo&#10;&#10;Description automatically generated">
            <a:extLst>
              <a:ext uri="{FF2B5EF4-FFF2-40B4-BE49-F238E27FC236}">
                <a16:creationId xmlns:a16="http://schemas.microsoft.com/office/drawing/2014/main" id="{EBB32172-C0B3-A902-BB4F-6FA0EC70CF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062" y="2351013"/>
            <a:ext cx="171798" cy="170477"/>
          </a:xfrm>
          <a:prstGeom prst="rect">
            <a:avLst/>
          </a:prstGeom>
        </p:spPr>
      </p:pic>
      <p:pic>
        <p:nvPicPr>
          <p:cNvPr id="27" name="Picture 26" descr="A close up of a logo&#10;&#10;Description automatically generated">
            <a:extLst>
              <a:ext uri="{FF2B5EF4-FFF2-40B4-BE49-F238E27FC236}">
                <a16:creationId xmlns:a16="http://schemas.microsoft.com/office/drawing/2014/main" id="{106A02D8-4D2E-34C4-938F-F62D6F22D3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7" y="737826"/>
            <a:ext cx="171798" cy="170477"/>
          </a:xfrm>
          <a:prstGeom prst="rect">
            <a:avLst/>
          </a:prstGeom>
        </p:spPr>
      </p:pic>
      <p:pic>
        <p:nvPicPr>
          <p:cNvPr id="38" name="Picture 37" descr="A picture containing object&#10;&#10;Description automatically generated">
            <a:extLst>
              <a:ext uri="{FF2B5EF4-FFF2-40B4-BE49-F238E27FC236}">
                <a16:creationId xmlns:a16="http://schemas.microsoft.com/office/drawing/2014/main" id="{79EA3008-4BE0-B68A-4F84-4D41AA41A8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95823" flipV="1">
            <a:off x="7905705" y="731214"/>
            <a:ext cx="247427" cy="151432"/>
          </a:xfrm>
          <a:prstGeom prst="rect">
            <a:avLst/>
          </a:prstGeom>
        </p:spPr>
      </p:pic>
      <p:pic>
        <p:nvPicPr>
          <p:cNvPr id="54" name="Picture 53" descr="A close up of a logo&#10;&#10;Description automatically generated">
            <a:extLst>
              <a:ext uri="{FF2B5EF4-FFF2-40B4-BE49-F238E27FC236}">
                <a16:creationId xmlns:a16="http://schemas.microsoft.com/office/drawing/2014/main" id="{E6034FE7-D59A-4F88-1DFB-D99B2479C2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960" y="4002929"/>
            <a:ext cx="171798" cy="170477"/>
          </a:xfrm>
          <a:prstGeom prst="rect">
            <a:avLst/>
          </a:prstGeom>
        </p:spPr>
      </p:pic>
      <p:pic>
        <p:nvPicPr>
          <p:cNvPr id="55" name="Picture 54" descr="A close up of a logo&#10;&#10;Description automatically generated">
            <a:extLst>
              <a:ext uri="{FF2B5EF4-FFF2-40B4-BE49-F238E27FC236}">
                <a16:creationId xmlns:a16="http://schemas.microsoft.com/office/drawing/2014/main" id="{B61965D9-5AE7-BA86-7521-F922B6D15B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600" y="3913513"/>
            <a:ext cx="171798" cy="170477"/>
          </a:xfrm>
          <a:prstGeom prst="rect">
            <a:avLst/>
          </a:prstGeom>
        </p:spPr>
      </p:pic>
      <p:pic>
        <p:nvPicPr>
          <p:cNvPr id="68" name="Picture 67" descr="A picture containing object&#10;&#10;Description automatically generated">
            <a:extLst>
              <a:ext uri="{FF2B5EF4-FFF2-40B4-BE49-F238E27FC236}">
                <a16:creationId xmlns:a16="http://schemas.microsoft.com/office/drawing/2014/main" id="{C2E3C720-A484-E946-9B47-F9E63ED3B8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95823" flipV="1">
            <a:off x="4928175" y="2395872"/>
            <a:ext cx="247427" cy="151432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9420222E-BA8B-784A-D3E0-F4C8AC264D57}"/>
              </a:ext>
            </a:extLst>
          </p:cNvPr>
          <p:cNvSpPr txBox="1"/>
          <p:nvPr/>
        </p:nvSpPr>
        <p:spPr>
          <a:xfrm>
            <a:off x="5648968" y="5447950"/>
            <a:ext cx="9981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(V) Vegetarian</a:t>
            </a:r>
          </a:p>
        </p:txBody>
      </p:sp>
      <p:pic>
        <p:nvPicPr>
          <p:cNvPr id="67" name="Picture 66" descr="A picture containing object&#10;&#10;Description automatically generated">
            <a:extLst>
              <a:ext uri="{FF2B5EF4-FFF2-40B4-BE49-F238E27FC236}">
                <a16:creationId xmlns:a16="http://schemas.microsoft.com/office/drawing/2014/main" id="{9D79F700-6EFE-A683-CD1D-56FA9A329B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95823" flipV="1">
            <a:off x="9374179" y="2323246"/>
            <a:ext cx="247427" cy="151432"/>
          </a:xfrm>
          <a:prstGeom prst="rect">
            <a:avLst/>
          </a:prstGeom>
        </p:spPr>
      </p:pic>
      <p:pic>
        <p:nvPicPr>
          <p:cNvPr id="31" name="Picture 30" descr="A close up of a logo&#10;&#10;Description automatically generated">
            <a:extLst>
              <a:ext uri="{FF2B5EF4-FFF2-40B4-BE49-F238E27FC236}">
                <a16:creationId xmlns:a16="http://schemas.microsoft.com/office/drawing/2014/main" id="{E1C58C18-E91D-65C8-1B17-9A608DB0F2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651" y="672153"/>
            <a:ext cx="200695" cy="207749"/>
          </a:xfrm>
          <a:prstGeom prst="rect">
            <a:avLst/>
          </a:prstGeom>
        </p:spPr>
      </p:pic>
      <p:pic>
        <p:nvPicPr>
          <p:cNvPr id="73" name="Picture 72" descr="A picture containing object&#10;&#10;Description automatically generated">
            <a:extLst>
              <a:ext uri="{FF2B5EF4-FFF2-40B4-BE49-F238E27FC236}">
                <a16:creationId xmlns:a16="http://schemas.microsoft.com/office/drawing/2014/main" id="{7B7AF0FA-0D1A-0E32-B085-248DCE343E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95823" flipV="1">
            <a:off x="3534093" y="4024581"/>
            <a:ext cx="247427" cy="151432"/>
          </a:xfrm>
          <a:prstGeom prst="rect">
            <a:avLst/>
          </a:prstGeom>
        </p:spPr>
      </p:pic>
      <p:pic>
        <p:nvPicPr>
          <p:cNvPr id="74" name="Picture 73" descr="A picture containing object&#10;&#10;Description automatically generated">
            <a:extLst>
              <a:ext uri="{FF2B5EF4-FFF2-40B4-BE49-F238E27FC236}">
                <a16:creationId xmlns:a16="http://schemas.microsoft.com/office/drawing/2014/main" id="{96385C5C-B52D-D9D9-D829-C79E48D36F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95823" flipV="1">
            <a:off x="3659740" y="4478052"/>
            <a:ext cx="247427" cy="151432"/>
          </a:xfrm>
          <a:prstGeom prst="rect">
            <a:avLst/>
          </a:prstGeom>
        </p:spPr>
      </p:pic>
      <p:pic>
        <p:nvPicPr>
          <p:cNvPr id="48" name="Picture 47" descr="A close up of a logo&#10;&#10;Description automatically generated">
            <a:extLst>
              <a:ext uri="{FF2B5EF4-FFF2-40B4-BE49-F238E27FC236}">
                <a16:creationId xmlns:a16="http://schemas.microsoft.com/office/drawing/2014/main" id="{32FE1690-1A31-0D40-1FC8-880B8F76A2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571" y="2809568"/>
            <a:ext cx="171798" cy="170477"/>
          </a:xfrm>
          <a:prstGeom prst="rect">
            <a:avLst/>
          </a:prstGeom>
        </p:spPr>
      </p:pic>
      <p:pic>
        <p:nvPicPr>
          <p:cNvPr id="78" name="Picture 77" descr="A close up of a logo&#10;&#10;Description automatically generated">
            <a:extLst>
              <a:ext uri="{FF2B5EF4-FFF2-40B4-BE49-F238E27FC236}">
                <a16:creationId xmlns:a16="http://schemas.microsoft.com/office/drawing/2014/main" id="{08950573-E8F3-1F5A-0194-77F0892239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511" y="4285855"/>
            <a:ext cx="200695" cy="20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169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, treemap chart&#10;&#10;Description automatically generated">
            <a:extLst>
              <a:ext uri="{FF2B5EF4-FFF2-40B4-BE49-F238E27FC236}">
                <a16:creationId xmlns:a16="http://schemas.microsoft.com/office/drawing/2014/main" id="{B2D26771-4F57-199F-2CD9-C54C7FD303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086"/>
            <a:ext cx="9905999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9E33D7-3F3C-9A80-3D40-A79924EB47DF}"/>
              </a:ext>
            </a:extLst>
          </p:cNvPr>
          <p:cNvSpPr txBox="1"/>
          <p:nvPr/>
        </p:nvSpPr>
        <p:spPr>
          <a:xfrm>
            <a:off x="1467197" y="639949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182EB3-1E36-8C6A-4591-B45BE21148DA}"/>
              </a:ext>
            </a:extLst>
          </p:cNvPr>
          <p:cNvSpPr txBox="1"/>
          <p:nvPr/>
        </p:nvSpPr>
        <p:spPr>
          <a:xfrm>
            <a:off x="1467197" y="1015631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3E04FD-A0DE-3B88-B28E-BFCD10B179A4}"/>
              </a:ext>
            </a:extLst>
          </p:cNvPr>
          <p:cNvSpPr txBox="1"/>
          <p:nvPr/>
        </p:nvSpPr>
        <p:spPr>
          <a:xfrm>
            <a:off x="1439194" y="1387056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DD66A0-4F2F-86EE-62DC-3D8B5C5B0E18}"/>
              </a:ext>
            </a:extLst>
          </p:cNvPr>
          <p:cNvSpPr txBox="1"/>
          <p:nvPr/>
        </p:nvSpPr>
        <p:spPr>
          <a:xfrm>
            <a:off x="1467197" y="1758481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 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6ABF07-F1FF-3E32-52C7-ADCCEA6DE892}"/>
              </a:ext>
            </a:extLst>
          </p:cNvPr>
          <p:cNvSpPr txBox="1"/>
          <p:nvPr/>
        </p:nvSpPr>
        <p:spPr>
          <a:xfrm>
            <a:off x="2473203" y="623044"/>
            <a:ext cx="137845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Cheese and Tomato Pizza </a:t>
            </a: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V231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857587-10B2-3C24-5EFE-96E8A0146714}"/>
              </a:ext>
            </a:extLst>
          </p:cNvPr>
          <p:cNvSpPr txBox="1"/>
          <p:nvPr/>
        </p:nvSpPr>
        <p:spPr>
          <a:xfrm>
            <a:off x="2439760" y="1031941"/>
            <a:ext cx="144611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Vegetable Tagine </a:t>
            </a:r>
            <a:r>
              <a:rPr lang="en-GB" sz="750" b="1" dirty="0">
                <a:solidFill>
                  <a:prstClr val="black"/>
                </a:solidFill>
                <a:latin typeface="Century Gothic"/>
              </a:rPr>
              <a:t>V140</a:t>
            </a:r>
            <a:r>
              <a:rPr lang="en-GB" sz="750" dirty="0">
                <a:solidFill>
                  <a:prstClr val="black"/>
                </a:solidFill>
                <a:latin typeface="Century Gothic"/>
              </a:rPr>
              <a:t> with Cous-Cous </a:t>
            </a:r>
            <a:r>
              <a:rPr lang="en-GB" sz="750" b="1" dirty="0">
                <a:solidFill>
                  <a:prstClr val="black"/>
                </a:solidFill>
                <a:latin typeface="Century Gothic"/>
              </a:rPr>
              <a:t>SD119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19C654-E43A-08BD-4771-348CE301FFFC}"/>
              </a:ext>
            </a:extLst>
          </p:cNvPr>
          <p:cNvSpPr txBox="1"/>
          <p:nvPr/>
        </p:nvSpPr>
        <p:spPr>
          <a:xfrm>
            <a:off x="2585402" y="1365905"/>
            <a:ext cx="1178956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Cauliflower </a:t>
            </a: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SD27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Green Beans </a:t>
            </a:r>
            <a:r>
              <a:rPr lang="en-GB" sz="750" b="1" dirty="0">
                <a:solidFill>
                  <a:prstClr val="black"/>
                </a:solidFill>
                <a:latin typeface="Century Gothic"/>
              </a:rPr>
              <a:t>SD24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Tabbouleh</a:t>
            </a:r>
            <a:r>
              <a:rPr lang="en-GB" sz="750" b="1" dirty="0">
                <a:solidFill>
                  <a:prstClr val="black"/>
                </a:solidFill>
                <a:latin typeface="Century Gothic"/>
              </a:rPr>
              <a:t> SB25</a:t>
            </a:r>
            <a:endParaRPr lang="en-GB" sz="750" b="1" dirty="0">
              <a:latin typeface="Century Gothic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2B87E0-9152-E4F8-385B-CC857421E597}"/>
              </a:ext>
            </a:extLst>
          </p:cNvPr>
          <p:cNvSpPr txBox="1"/>
          <p:nvPr/>
        </p:nvSpPr>
        <p:spPr>
          <a:xfrm>
            <a:off x="2502891" y="1771311"/>
            <a:ext cx="140186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Pear Crumble </a:t>
            </a: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D236</a:t>
            </a: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with Custard </a:t>
            </a: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6BA69E-F074-F8A6-7680-9C585AB5C0D9}"/>
              </a:ext>
            </a:extLst>
          </p:cNvPr>
          <p:cNvSpPr txBox="1"/>
          <p:nvPr/>
        </p:nvSpPr>
        <p:spPr>
          <a:xfrm>
            <a:off x="3880393" y="586122"/>
            <a:ext cx="149886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Roasted Cauliflower Curry </a:t>
            </a: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V148 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&amp; 50/50 Rice </a:t>
            </a: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SD84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354A9AA-19C4-7575-ECC5-3035003608D3}"/>
              </a:ext>
            </a:extLst>
          </p:cNvPr>
          <p:cNvSpPr txBox="1"/>
          <p:nvPr/>
        </p:nvSpPr>
        <p:spPr>
          <a:xfrm>
            <a:off x="3857236" y="1343555"/>
            <a:ext cx="140131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Broccoli </a:t>
            </a: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SD20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Sweetcorn </a:t>
            </a:r>
            <a:r>
              <a:rPr lang="en-GB" sz="750" b="1" dirty="0">
                <a:solidFill>
                  <a:prstClr val="black"/>
                </a:solidFill>
                <a:latin typeface="Century Gothic"/>
              </a:rPr>
              <a:t>SD19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3955885-B382-C2A8-3E76-779F74740DA9}"/>
              </a:ext>
            </a:extLst>
          </p:cNvPr>
          <p:cNvSpPr txBox="1"/>
          <p:nvPr/>
        </p:nvSpPr>
        <p:spPr>
          <a:xfrm>
            <a:off x="5333660" y="1727306"/>
            <a:ext cx="13403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Mandarin Cheesecake </a:t>
            </a: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D204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52C4CD-4A36-CD1B-4F2C-133F1AD3299A}"/>
              </a:ext>
            </a:extLst>
          </p:cNvPr>
          <p:cNvSpPr txBox="1"/>
          <p:nvPr/>
        </p:nvSpPr>
        <p:spPr>
          <a:xfrm>
            <a:off x="6761924" y="920580"/>
            <a:ext cx="135961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Chicken Arrabiata Pasta </a:t>
            </a: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C41 SD11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E74F507-109E-D926-C681-D2181C1E25DE}"/>
              </a:ext>
            </a:extLst>
          </p:cNvPr>
          <p:cNvSpPr txBox="1"/>
          <p:nvPr/>
        </p:nvSpPr>
        <p:spPr>
          <a:xfrm>
            <a:off x="5351881" y="566124"/>
            <a:ext cx="133200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Minced Beef </a:t>
            </a:r>
          </a:p>
          <a:p>
            <a:pPr algn="ctr"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Cottage Pie </a:t>
            </a: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B38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B4EEC18-3125-20CD-33E9-31E4EE665666}"/>
              </a:ext>
            </a:extLst>
          </p:cNvPr>
          <p:cNvSpPr txBox="1"/>
          <p:nvPr/>
        </p:nvSpPr>
        <p:spPr>
          <a:xfrm>
            <a:off x="8249785" y="996009"/>
            <a:ext cx="1332000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Mac &amp; Cheese </a:t>
            </a: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V11</a:t>
            </a:r>
            <a:endParaRPr kumimoji="0" lang="en-US" sz="75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CA00D1D-A9C1-A837-EDAE-E65F4CCC354C}"/>
              </a:ext>
            </a:extLst>
          </p:cNvPr>
          <p:cNvSpPr txBox="1"/>
          <p:nvPr/>
        </p:nvSpPr>
        <p:spPr>
          <a:xfrm>
            <a:off x="5164873" y="1359439"/>
            <a:ext cx="16664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Carrots </a:t>
            </a: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SD28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Cabbage </a:t>
            </a:r>
            <a:r>
              <a:rPr lang="en-GB" sz="750" b="1" dirty="0">
                <a:solidFill>
                  <a:prstClr val="black"/>
                </a:solidFill>
                <a:latin typeface="Century Gothic"/>
              </a:rPr>
              <a:t>SD35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C53FC51-1658-D348-9F50-584FBD5A6255}"/>
              </a:ext>
            </a:extLst>
          </p:cNvPr>
          <p:cNvSpPr txBox="1"/>
          <p:nvPr/>
        </p:nvSpPr>
        <p:spPr>
          <a:xfrm>
            <a:off x="4004968" y="1731060"/>
            <a:ext cx="123658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Yoghurt and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Fresh Fruit Station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FF9AA79-9907-A21C-AECC-DC531275B594}"/>
              </a:ext>
            </a:extLst>
          </p:cNvPr>
          <p:cNvSpPr txBox="1"/>
          <p:nvPr/>
        </p:nvSpPr>
        <p:spPr>
          <a:xfrm>
            <a:off x="3878810" y="988231"/>
            <a:ext cx="142441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Fishfingers </a:t>
            </a: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F6 </a:t>
            </a: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with New Potatoes </a:t>
            </a: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SD2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95EE1EF-E608-3FE5-F3D2-781037ED70AC}"/>
              </a:ext>
            </a:extLst>
          </p:cNvPr>
          <p:cNvSpPr txBox="1"/>
          <p:nvPr/>
        </p:nvSpPr>
        <p:spPr>
          <a:xfrm>
            <a:off x="6656752" y="539252"/>
            <a:ext cx="156248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Vegetable Pasty </a:t>
            </a:r>
            <a:r>
              <a:rPr lang="en-GB" sz="750" b="1" dirty="0">
                <a:solidFill>
                  <a:prstClr val="black"/>
                </a:solidFill>
                <a:latin typeface="Century Gothic"/>
              </a:rPr>
              <a:t>V35 </a:t>
            </a:r>
            <a:r>
              <a:rPr lang="en-GB" sz="750" dirty="0">
                <a:solidFill>
                  <a:prstClr val="black"/>
                </a:solidFill>
                <a:latin typeface="Century Gothic"/>
              </a:rPr>
              <a:t>with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Mash </a:t>
            </a:r>
            <a:r>
              <a:rPr lang="en-GB" sz="750" b="1" dirty="0">
                <a:solidFill>
                  <a:prstClr val="black"/>
                </a:solidFill>
                <a:latin typeface="Century Gothic"/>
              </a:rPr>
              <a:t>SD1</a:t>
            </a:r>
            <a:r>
              <a:rPr lang="en-GB" sz="750" dirty="0">
                <a:solidFill>
                  <a:prstClr val="black"/>
                </a:solidFill>
                <a:latin typeface="Century Gothic"/>
              </a:rPr>
              <a:t> &amp; Gravy </a:t>
            </a:r>
            <a:r>
              <a:rPr lang="en-GB" sz="750" b="1" dirty="0">
                <a:solidFill>
                  <a:prstClr val="black"/>
                </a:solidFill>
                <a:latin typeface="Century Gothic"/>
              </a:rPr>
              <a:t>SD118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DC2C9B4-703C-E9EC-6140-8D16D61DDE91}"/>
              </a:ext>
            </a:extLst>
          </p:cNvPr>
          <p:cNvSpPr txBox="1"/>
          <p:nvPr/>
        </p:nvSpPr>
        <p:spPr>
          <a:xfrm>
            <a:off x="6592722" y="1382783"/>
            <a:ext cx="16664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Roasted Peppers </a:t>
            </a: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SD26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Green Beans </a:t>
            </a:r>
            <a:r>
              <a:rPr lang="en-GB" sz="750" b="1" dirty="0">
                <a:solidFill>
                  <a:prstClr val="black"/>
                </a:solidFill>
                <a:latin typeface="Century Gothic"/>
              </a:rPr>
              <a:t>SD24</a:t>
            </a:r>
            <a:r>
              <a:rPr lang="en-GB" sz="750" dirty="0">
                <a:solidFill>
                  <a:prstClr val="black"/>
                </a:solidFill>
                <a:latin typeface="Century Gothic"/>
              </a:rPr>
              <a:t> 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6335264-5AEB-D548-BD93-A368C69244BC}"/>
              </a:ext>
            </a:extLst>
          </p:cNvPr>
          <p:cNvSpPr txBox="1"/>
          <p:nvPr/>
        </p:nvSpPr>
        <p:spPr>
          <a:xfrm>
            <a:off x="6564977" y="1775953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Banana Loaf </a:t>
            </a: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D173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DDEDA9C-B4EC-739F-F39C-5BFA8ADED8B5}"/>
              </a:ext>
            </a:extLst>
          </p:cNvPr>
          <p:cNvSpPr txBox="1"/>
          <p:nvPr/>
        </p:nvSpPr>
        <p:spPr>
          <a:xfrm>
            <a:off x="8161986" y="522148"/>
            <a:ext cx="139103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BBQ Chicken </a:t>
            </a: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QB14 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and Chips </a:t>
            </a: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SD5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8A5DAF3-821C-D67D-CB36-84D7AEAED61E}"/>
              </a:ext>
            </a:extLst>
          </p:cNvPr>
          <p:cNvSpPr txBox="1"/>
          <p:nvPr/>
        </p:nvSpPr>
        <p:spPr>
          <a:xfrm>
            <a:off x="5369632" y="913722"/>
            <a:ext cx="1325880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Glamorgan Bean Sausages  </a:t>
            </a: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V125 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with Jacket Wedges </a:t>
            </a: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SD6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E32BF64-E905-02DD-0FC3-52CED7207FAD}"/>
              </a:ext>
            </a:extLst>
          </p:cNvPr>
          <p:cNvSpPr txBox="1"/>
          <p:nvPr/>
        </p:nvSpPr>
        <p:spPr>
          <a:xfrm>
            <a:off x="8317586" y="1343555"/>
            <a:ext cx="11295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Peas </a:t>
            </a: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SD18</a:t>
            </a:r>
          </a:p>
          <a:p>
            <a:pPr algn="ctr"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Baked Beans </a:t>
            </a: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SD22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8EF7E21-53A0-D182-E1C9-61B1D66B2BCA}"/>
              </a:ext>
            </a:extLst>
          </p:cNvPr>
          <p:cNvSpPr txBox="1"/>
          <p:nvPr/>
        </p:nvSpPr>
        <p:spPr>
          <a:xfrm>
            <a:off x="8102861" y="1742864"/>
            <a:ext cx="16664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Yoghurt and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Fresh Fruit Station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89F6B5F-516C-D098-17A7-51B772D114D4}"/>
              </a:ext>
            </a:extLst>
          </p:cNvPr>
          <p:cNvSpPr txBox="1"/>
          <p:nvPr/>
        </p:nvSpPr>
        <p:spPr>
          <a:xfrm>
            <a:off x="2402604" y="2197058"/>
            <a:ext cx="153391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Golden Tortilla </a:t>
            </a:r>
            <a:r>
              <a:rPr kumimoji="0" lang="en-GB" sz="75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Stac</a:t>
            </a:r>
            <a:r>
              <a:rPr lang="en-GB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k with 50/50 Rice </a:t>
            </a:r>
            <a:r>
              <a:rPr lang="en-GB" sz="750" b="1" dirty="0">
                <a:solidFill>
                  <a:prstClr val="black"/>
                </a:solidFill>
                <a:latin typeface="Century Gothic" panose="020B0502020202020204" pitchFamily="34" charset="0"/>
              </a:rPr>
              <a:t>#V105 #SD84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1D56D32-8AAC-ED57-9703-69CA444EA962}"/>
              </a:ext>
            </a:extLst>
          </p:cNvPr>
          <p:cNvSpPr txBox="1"/>
          <p:nvPr/>
        </p:nvSpPr>
        <p:spPr>
          <a:xfrm>
            <a:off x="2447891" y="2998954"/>
            <a:ext cx="140131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Roasted Tomatoes </a:t>
            </a: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SD34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Broccoli </a:t>
            </a:r>
            <a:r>
              <a:rPr lang="en-GB" sz="750" b="1" dirty="0">
                <a:solidFill>
                  <a:prstClr val="black"/>
                </a:solidFill>
                <a:latin typeface="Century Gothic"/>
              </a:rPr>
              <a:t>SD20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4040FC6-D151-6741-4080-9D598DBDB4A8}"/>
              </a:ext>
            </a:extLst>
          </p:cNvPr>
          <p:cNvSpPr txBox="1"/>
          <p:nvPr/>
        </p:nvSpPr>
        <p:spPr>
          <a:xfrm>
            <a:off x="2342578" y="3413377"/>
            <a:ext cx="16664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Eves Pudding </a:t>
            </a: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D189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with Custard </a:t>
            </a: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D2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72A144E-162B-760C-7E9E-B3DBEC9963B0}"/>
              </a:ext>
            </a:extLst>
          </p:cNvPr>
          <p:cNvSpPr txBox="1"/>
          <p:nvPr/>
        </p:nvSpPr>
        <p:spPr>
          <a:xfrm>
            <a:off x="1498899" y="2310695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AC58BF0-EA9A-9B55-D616-8918923E89ED}"/>
              </a:ext>
            </a:extLst>
          </p:cNvPr>
          <p:cNvSpPr txBox="1"/>
          <p:nvPr/>
        </p:nvSpPr>
        <p:spPr>
          <a:xfrm>
            <a:off x="1498899" y="2686377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7DF07C4-B4F7-7715-BEB0-F6831FD6798C}"/>
              </a:ext>
            </a:extLst>
          </p:cNvPr>
          <p:cNvSpPr txBox="1"/>
          <p:nvPr/>
        </p:nvSpPr>
        <p:spPr>
          <a:xfrm>
            <a:off x="1470896" y="3057802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8F4D077-3496-4BCF-AF77-5C9CB7887ECF}"/>
              </a:ext>
            </a:extLst>
          </p:cNvPr>
          <p:cNvSpPr txBox="1"/>
          <p:nvPr/>
        </p:nvSpPr>
        <p:spPr>
          <a:xfrm>
            <a:off x="1498899" y="3429227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 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EAFEA55-FF61-E79B-913D-F6550F79E79D}"/>
              </a:ext>
            </a:extLst>
          </p:cNvPr>
          <p:cNvSpPr txBox="1"/>
          <p:nvPr/>
        </p:nvSpPr>
        <p:spPr>
          <a:xfrm>
            <a:off x="1513094" y="3905070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ACA3064-8CA6-85DD-AF02-5CAC490BBE4B}"/>
              </a:ext>
            </a:extLst>
          </p:cNvPr>
          <p:cNvSpPr txBox="1"/>
          <p:nvPr/>
        </p:nvSpPr>
        <p:spPr>
          <a:xfrm>
            <a:off x="1513094" y="4280752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C1A814B-39A3-5B40-9073-C2E8EB696279}"/>
              </a:ext>
            </a:extLst>
          </p:cNvPr>
          <p:cNvSpPr txBox="1"/>
          <p:nvPr/>
        </p:nvSpPr>
        <p:spPr>
          <a:xfrm>
            <a:off x="1558035" y="4653718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58B6A03-0949-134C-381A-8D7968B19A6F}"/>
              </a:ext>
            </a:extLst>
          </p:cNvPr>
          <p:cNvSpPr txBox="1"/>
          <p:nvPr/>
        </p:nvSpPr>
        <p:spPr>
          <a:xfrm>
            <a:off x="1513094" y="5023602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 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C5DC8B2-04B2-0D50-2FB8-D31DBCFCB332}"/>
              </a:ext>
            </a:extLst>
          </p:cNvPr>
          <p:cNvSpPr txBox="1"/>
          <p:nvPr/>
        </p:nvSpPr>
        <p:spPr>
          <a:xfrm>
            <a:off x="3936534" y="2605026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Beef Lasagne </a:t>
            </a: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B39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E05FF37-11E1-57B9-33B6-9B690D35DE8B}"/>
              </a:ext>
            </a:extLst>
          </p:cNvPr>
          <p:cNvSpPr txBox="1"/>
          <p:nvPr/>
        </p:nvSpPr>
        <p:spPr>
          <a:xfrm>
            <a:off x="3851277" y="2147101"/>
            <a:ext cx="153390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 &amp; Bean Fajitas </a:t>
            </a: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V211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with 50/50 Rice </a:t>
            </a: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SD84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D203FA6-4483-08F6-C428-CB34F6913B0F}"/>
              </a:ext>
            </a:extLst>
          </p:cNvPr>
          <p:cNvSpPr txBox="1"/>
          <p:nvPr/>
        </p:nvSpPr>
        <p:spPr>
          <a:xfrm>
            <a:off x="3753435" y="3404311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Pear &amp; Ginger Slice </a:t>
            </a: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D9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3DC77BC-3B51-2DF5-CF03-33DB0928D144}"/>
              </a:ext>
            </a:extLst>
          </p:cNvPr>
          <p:cNvSpPr txBox="1"/>
          <p:nvPr/>
        </p:nvSpPr>
        <p:spPr>
          <a:xfrm>
            <a:off x="3880393" y="2996303"/>
            <a:ext cx="140131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Sweetcorn </a:t>
            </a:r>
            <a:r>
              <a:rPr lang="en-GB" sz="750" b="1" dirty="0">
                <a:solidFill>
                  <a:prstClr val="black"/>
                </a:solidFill>
                <a:latin typeface="Century Gothic"/>
              </a:rPr>
              <a:t>SD19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Courgettes </a:t>
            </a:r>
            <a:r>
              <a:rPr lang="en-GB" sz="750" b="1" dirty="0">
                <a:solidFill>
                  <a:prstClr val="black"/>
                </a:solidFill>
                <a:latin typeface="Century Gothic"/>
              </a:rPr>
              <a:t>SD29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5BA82EF-1834-AEFD-5345-4D529B0AFD18}"/>
              </a:ext>
            </a:extLst>
          </p:cNvPr>
          <p:cNvSpPr txBox="1"/>
          <p:nvPr/>
        </p:nvSpPr>
        <p:spPr>
          <a:xfrm>
            <a:off x="5239595" y="2129639"/>
            <a:ext cx="1487448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Roast Chicken </a:t>
            </a: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C5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Skin on Roast Potatoes </a:t>
            </a: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SD82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and Gravy </a:t>
            </a: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SD118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74AB859-2388-49C8-EDF3-B803B371543F}"/>
              </a:ext>
            </a:extLst>
          </p:cNvPr>
          <p:cNvSpPr txBox="1"/>
          <p:nvPr/>
        </p:nvSpPr>
        <p:spPr>
          <a:xfrm>
            <a:off x="5335940" y="2539347"/>
            <a:ext cx="130474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Vegetable Wellington </a:t>
            </a:r>
            <a:r>
              <a:rPr kumimoji="0" lang="en-US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V232 </a:t>
            </a: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with Skin on Roast Potatoes </a:t>
            </a:r>
            <a:r>
              <a:rPr kumimoji="0" lang="en-US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SD82 </a:t>
            </a:r>
            <a:r>
              <a:rPr kumimoji="0" lang="en-US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and Gravy </a:t>
            </a:r>
            <a:r>
              <a:rPr kumimoji="0" lang="en-US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SD118 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E4D9A64-B44E-E96E-8650-894345BC1DF9}"/>
              </a:ext>
            </a:extLst>
          </p:cNvPr>
          <p:cNvSpPr txBox="1"/>
          <p:nvPr/>
        </p:nvSpPr>
        <p:spPr>
          <a:xfrm>
            <a:off x="5164764" y="3394959"/>
            <a:ext cx="16664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>
                <a:solidFill>
                  <a:prstClr val="black"/>
                </a:solidFill>
                <a:latin typeface="Century Gothic" panose="020B0502020202020204" pitchFamily="34" charset="0"/>
              </a:rPr>
              <a:t>Yoghurt and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>
                <a:solidFill>
                  <a:prstClr val="black"/>
                </a:solidFill>
                <a:latin typeface="Century Gothic" panose="020B0502020202020204" pitchFamily="34" charset="0"/>
              </a:rPr>
              <a:t>Fresh Fruit Station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330E18C-F731-7BA7-D7F2-DBB8A1A17A9E}"/>
              </a:ext>
            </a:extLst>
          </p:cNvPr>
          <p:cNvSpPr txBox="1"/>
          <p:nvPr/>
        </p:nvSpPr>
        <p:spPr>
          <a:xfrm>
            <a:off x="5287106" y="3063535"/>
            <a:ext cx="140131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Cauliflower </a:t>
            </a:r>
            <a:r>
              <a:rPr lang="en-GB" sz="750" b="1" dirty="0">
                <a:solidFill>
                  <a:prstClr val="black"/>
                </a:solidFill>
                <a:latin typeface="Century Gothic"/>
              </a:rPr>
              <a:t>SD27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Carrots </a:t>
            </a:r>
            <a:r>
              <a:rPr lang="en-GB" sz="750" b="1" dirty="0">
                <a:solidFill>
                  <a:prstClr val="black"/>
                </a:solidFill>
                <a:latin typeface="Century Gothic"/>
              </a:rPr>
              <a:t>SD28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1B8CA114-9E1C-A28E-FAA4-92DA94C6F372}"/>
              </a:ext>
            </a:extLst>
          </p:cNvPr>
          <p:cNvSpPr txBox="1"/>
          <p:nvPr/>
        </p:nvSpPr>
        <p:spPr>
          <a:xfrm>
            <a:off x="6671228" y="2124464"/>
            <a:ext cx="1487448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Chicken Sausages </a:t>
            </a: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C6 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with Mash Potato </a:t>
            </a: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SD1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&amp; Gravy </a:t>
            </a: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SD118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9331B4D-1905-7AA8-93C4-361F75EDEAC4}"/>
              </a:ext>
            </a:extLst>
          </p:cNvPr>
          <p:cNvSpPr txBox="1"/>
          <p:nvPr/>
        </p:nvSpPr>
        <p:spPr>
          <a:xfrm>
            <a:off x="6684441" y="2574471"/>
            <a:ext cx="140672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Vegetable Spaghetti </a:t>
            </a: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SD8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Bolognaise </a:t>
            </a: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V233</a:t>
            </a:r>
            <a:endParaRPr kumimoji="0" lang="en-US" sz="75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4DF7161-4A2D-FC51-86AF-82F12C606527}"/>
              </a:ext>
            </a:extLst>
          </p:cNvPr>
          <p:cNvSpPr txBox="1"/>
          <p:nvPr/>
        </p:nvSpPr>
        <p:spPr>
          <a:xfrm>
            <a:off x="6695186" y="3419018"/>
            <a:ext cx="1377469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 A Day Cake </a:t>
            </a: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D203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0E46AA3-58F8-61F4-DA3F-D77B364AF3D1}"/>
              </a:ext>
            </a:extLst>
          </p:cNvPr>
          <p:cNvSpPr txBox="1"/>
          <p:nvPr/>
        </p:nvSpPr>
        <p:spPr>
          <a:xfrm>
            <a:off x="6675069" y="2989542"/>
            <a:ext cx="140131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Red Cabbage </a:t>
            </a: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SD23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Green Beans </a:t>
            </a:r>
            <a:r>
              <a:rPr lang="en-GB" sz="750" b="1" dirty="0">
                <a:solidFill>
                  <a:prstClr val="black"/>
                </a:solidFill>
                <a:latin typeface="Century Gothic"/>
              </a:rPr>
              <a:t>SD24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E16D6A5-C3B2-364B-F316-EAB274667C83}"/>
              </a:ext>
            </a:extLst>
          </p:cNvPr>
          <p:cNvSpPr txBox="1"/>
          <p:nvPr/>
        </p:nvSpPr>
        <p:spPr>
          <a:xfrm>
            <a:off x="8131557" y="2624762"/>
            <a:ext cx="1548005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Battered Fish </a:t>
            </a: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F3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 &amp; Chips </a:t>
            </a: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SD5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E38696D-AEAB-0FA7-197A-92FB53C5C257}"/>
              </a:ext>
            </a:extLst>
          </p:cNvPr>
          <p:cNvSpPr txBox="1"/>
          <p:nvPr/>
        </p:nvSpPr>
        <p:spPr>
          <a:xfrm>
            <a:off x="8134914" y="2870471"/>
            <a:ext cx="148952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Peas </a:t>
            </a: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SD18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Baked Beans </a:t>
            </a: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SD22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Roasted Veg &amp; Lentil Power Salad </a:t>
            </a:r>
            <a:r>
              <a:rPr lang="en-GB" sz="750" b="1" dirty="0">
                <a:solidFill>
                  <a:prstClr val="black"/>
                </a:solidFill>
                <a:latin typeface="Century Gothic"/>
              </a:rPr>
              <a:t>SB20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8C88161-984A-0B7D-5686-3EFB86AC6D41}"/>
              </a:ext>
            </a:extLst>
          </p:cNvPr>
          <p:cNvSpPr txBox="1"/>
          <p:nvPr/>
        </p:nvSpPr>
        <p:spPr>
          <a:xfrm>
            <a:off x="8034322" y="3382661"/>
            <a:ext cx="16664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Yoghurt and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Fresh Fruit Station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E9BEA73-EBD0-0DA3-639F-F9527DA31F22}"/>
              </a:ext>
            </a:extLst>
          </p:cNvPr>
          <p:cNvSpPr txBox="1"/>
          <p:nvPr/>
        </p:nvSpPr>
        <p:spPr>
          <a:xfrm>
            <a:off x="8252792" y="2232911"/>
            <a:ext cx="1371646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latin typeface="Century Gothic"/>
              </a:rPr>
              <a:t>Butterbean Risotto </a:t>
            </a:r>
            <a:r>
              <a:rPr lang="en-GB" sz="750" b="1" dirty="0">
                <a:latin typeface="Century Gothic"/>
              </a:rPr>
              <a:t>#V133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217A9BF-2AA5-99A8-B348-B2F0FB35A4A7}"/>
              </a:ext>
            </a:extLst>
          </p:cNvPr>
          <p:cNvSpPr txBox="1"/>
          <p:nvPr/>
        </p:nvSpPr>
        <p:spPr>
          <a:xfrm>
            <a:off x="2508654" y="3772324"/>
            <a:ext cx="1337709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Sweet &amp; Sour Butterbeans </a:t>
            </a:r>
            <a:r>
              <a:rPr kumimoji="0" lang="en-US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V69 </a:t>
            </a:r>
            <a:r>
              <a:rPr kumimoji="0" lang="en-US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with 50/50 Rice </a:t>
            </a:r>
            <a:r>
              <a:rPr kumimoji="0" lang="en-US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SD84</a:t>
            </a:r>
            <a:endParaRPr kumimoji="0" lang="en-US" sz="75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35D27268-9C73-2ADC-A000-AD5E5F5C93D3}"/>
              </a:ext>
            </a:extLst>
          </p:cNvPr>
          <p:cNvSpPr txBox="1"/>
          <p:nvPr/>
        </p:nvSpPr>
        <p:spPr>
          <a:xfrm>
            <a:off x="2455736" y="4194998"/>
            <a:ext cx="1440180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Chickpea &amp; Vegetable Hotpot </a:t>
            </a:r>
            <a:r>
              <a:rPr lang="en-GB" sz="750" b="1" dirty="0">
                <a:solidFill>
                  <a:prstClr val="black"/>
                </a:solidFill>
                <a:latin typeface="Century Gothic"/>
              </a:rPr>
              <a:t>V41 </a:t>
            </a:r>
            <a:r>
              <a:rPr lang="en-GB" sz="750" dirty="0">
                <a:solidFill>
                  <a:prstClr val="black"/>
                </a:solidFill>
                <a:latin typeface="Century Gothic"/>
              </a:rPr>
              <a:t>with Mashed Potato </a:t>
            </a:r>
            <a:r>
              <a:rPr lang="en-GB" sz="750" b="1" dirty="0">
                <a:solidFill>
                  <a:prstClr val="black"/>
                </a:solidFill>
                <a:latin typeface="Century Gothic"/>
              </a:rPr>
              <a:t>#SD1</a:t>
            </a:r>
            <a:endParaRPr lang="en-GB" sz="750" b="1" dirty="0">
              <a:latin typeface="Century Gothic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45296B49-C60A-95B8-1B28-6609D0C4927C}"/>
              </a:ext>
            </a:extLst>
          </p:cNvPr>
          <p:cNvSpPr txBox="1"/>
          <p:nvPr/>
        </p:nvSpPr>
        <p:spPr>
          <a:xfrm>
            <a:off x="8102861" y="5057159"/>
            <a:ext cx="16664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Rice Pudding with Fruit Compote </a:t>
            </a:r>
            <a:r>
              <a:rPr lang="en-GB" sz="750" b="1" dirty="0">
                <a:solidFill>
                  <a:prstClr val="black"/>
                </a:solidFill>
                <a:latin typeface="Century Gothic" panose="020B0502020202020204" pitchFamily="34" charset="0"/>
              </a:rPr>
              <a:t>D31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D034180-7646-86E7-3260-0CCA1AB48805}"/>
              </a:ext>
            </a:extLst>
          </p:cNvPr>
          <p:cNvSpPr txBox="1"/>
          <p:nvPr/>
        </p:nvSpPr>
        <p:spPr>
          <a:xfrm>
            <a:off x="2453882" y="4601991"/>
            <a:ext cx="140131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Roasted Peppers </a:t>
            </a: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SD26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Green Beans </a:t>
            </a:r>
            <a:r>
              <a:rPr lang="en-GB" sz="750" b="1" dirty="0">
                <a:solidFill>
                  <a:prstClr val="black"/>
                </a:solidFill>
                <a:latin typeface="Century Gothic"/>
              </a:rPr>
              <a:t>SD24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8FE8D7BE-29DA-21C2-79B5-A38E8F72DF37}"/>
              </a:ext>
            </a:extLst>
          </p:cNvPr>
          <p:cNvSpPr txBox="1"/>
          <p:nvPr/>
        </p:nvSpPr>
        <p:spPr>
          <a:xfrm>
            <a:off x="3898140" y="4196724"/>
            <a:ext cx="144018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Chicken Tagine </a:t>
            </a:r>
            <a:r>
              <a:rPr lang="en-GB" sz="750" b="1" dirty="0">
                <a:solidFill>
                  <a:prstClr val="black"/>
                </a:solidFill>
                <a:latin typeface="Century Gothic"/>
              </a:rPr>
              <a:t>C60</a:t>
            </a:r>
            <a:r>
              <a:rPr lang="en-GB" sz="750" dirty="0">
                <a:solidFill>
                  <a:prstClr val="black"/>
                </a:solidFill>
                <a:latin typeface="Century Gothic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with Cous-Cous </a:t>
            </a:r>
            <a:r>
              <a:rPr lang="en-GB" sz="750" b="1" dirty="0">
                <a:solidFill>
                  <a:prstClr val="black"/>
                </a:solidFill>
                <a:latin typeface="Century Gothic"/>
              </a:rPr>
              <a:t>SD119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FA206FB6-0E47-E2A2-331D-1FBCFAF70401}"/>
              </a:ext>
            </a:extLst>
          </p:cNvPr>
          <p:cNvSpPr txBox="1"/>
          <p:nvPr/>
        </p:nvSpPr>
        <p:spPr>
          <a:xfrm>
            <a:off x="3981858" y="3748573"/>
            <a:ext cx="1349184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Spicy Bean Burger </a:t>
            </a: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V33 </a:t>
            </a: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 a Bun </a:t>
            </a:r>
            <a:r>
              <a:rPr lang="en-GB" sz="750" b="1" dirty="0">
                <a:solidFill>
                  <a:prstClr val="black"/>
                </a:solidFill>
                <a:latin typeface="Century Gothic"/>
              </a:rPr>
              <a:t>SD17 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with Jacket Wedges </a:t>
            </a: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SD6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F6BBC56F-EBB7-E8C1-FAF7-1B5D9BD47908}"/>
              </a:ext>
            </a:extLst>
          </p:cNvPr>
          <p:cNvSpPr txBox="1"/>
          <p:nvPr/>
        </p:nvSpPr>
        <p:spPr>
          <a:xfrm>
            <a:off x="5150072" y="5024455"/>
            <a:ext cx="16664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Yoghurt and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Fresh Fruit Station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237CD543-1A65-3733-2CA3-64F2DF2D7F5E}"/>
              </a:ext>
            </a:extLst>
          </p:cNvPr>
          <p:cNvSpPr txBox="1"/>
          <p:nvPr/>
        </p:nvSpPr>
        <p:spPr>
          <a:xfrm>
            <a:off x="3895916" y="4621955"/>
            <a:ext cx="140131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Sweetcorn </a:t>
            </a:r>
            <a:r>
              <a:rPr lang="en-GB" sz="750" b="1" dirty="0">
                <a:solidFill>
                  <a:prstClr val="black"/>
                </a:solidFill>
                <a:latin typeface="Century Gothic"/>
              </a:rPr>
              <a:t>SD19</a:t>
            </a:r>
            <a:endParaRPr lang="en-GB" sz="750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Peas </a:t>
            </a: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SD18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10B5852B-E60D-1C77-B3C0-3AF6A33996A6}"/>
              </a:ext>
            </a:extLst>
          </p:cNvPr>
          <p:cNvSpPr txBox="1"/>
          <p:nvPr/>
        </p:nvSpPr>
        <p:spPr>
          <a:xfrm>
            <a:off x="5266089" y="3782560"/>
            <a:ext cx="1390663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Roast Turkey </a:t>
            </a: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T1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lang="en-GB" sz="750" dirty="0">
                <a:solidFill>
                  <a:prstClr val="black"/>
                </a:solidFill>
                <a:latin typeface="Century Gothic"/>
              </a:rPr>
              <a:t>Mashed Potatoes </a:t>
            </a:r>
            <a:r>
              <a:rPr lang="en-GB" sz="750" b="1" dirty="0">
                <a:solidFill>
                  <a:prstClr val="black"/>
                </a:solidFill>
                <a:latin typeface="Century Gothic"/>
              </a:rPr>
              <a:t>SD1 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and Gravy </a:t>
            </a: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SD118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9E8B5C7C-3E00-87EF-EE1C-658B6770531D}"/>
              </a:ext>
            </a:extLst>
          </p:cNvPr>
          <p:cNvSpPr txBox="1"/>
          <p:nvPr/>
        </p:nvSpPr>
        <p:spPr>
          <a:xfrm>
            <a:off x="5310667" y="4306800"/>
            <a:ext cx="131496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Jollof Rice, Quorn &amp; Beans </a:t>
            </a: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V106</a:t>
            </a:r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394D5381-03AD-AACB-CE83-B229565F206D}"/>
              </a:ext>
            </a:extLst>
          </p:cNvPr>
          <p:cNvSpPr txBox="1"/>
          <p:nvPr/>
        </p:nvSpPr>
        <p:spPr>
          <a:xfrm>
            <a:off x="3736788" y="5040219"/>
            <a:ext cx="16664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Apple &amp; Raisin Strudel </a:t>
            </a:r>
            <a:r>
              <a:rPr lang="en-GB" sz="750" b="1" dirty="0">
                <a:solidFill>
                  <a:prstClr val="black"/>
                </a:solidFill>
                <a:latin typeface="Century Gothic" panose="020B0502020202020204" pitchFamily="34" charset="0"/>
              </a:rPr>
              <a:t>D59</a:t>
            </a:r>
            <a:endParaRPr lang="en-GB" sz="75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 with Custard </a:t>
            </a:r>
            <a:r>
              <a:rPr lang="en-GB" sz="750" b="1" dirty="0">
                <a:solidFill>
                  <a:prstClr val="black"/>
                </a:solidFill>
                <a:latin typeface="Century Gothic" panose="020B0502020202020204" pitchFamily="34" charset="0"/>
              </a:rPr>
              <a:t>D2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7C614E85-ADA9-9A46-80C0-EF8448DC1292}"/>
              </a:ext>
            </a:extLst>
          </p:cNvPr>
          <p:cNvSpPr txBox="1"/>
          <p:nvPr/>
        </p:nvSpPr>
        <p:spPr>
          <a:xfrm>
            <a:off x="5292930" y="4655994"/>
            <a:ext cx="140131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Leeks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Carrots </a:t>
            </a:r>
            <a:r>
              <a:rPr lang="en-GB" sz="750" b="1" dirty="0">
                <a:solidFill>
                  <a:prstClr val="black"/>
                </a:solidFill>
                <a:latin typeface="Century Gothic"/>
              </a:rPr>
              <a:t>SD28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E8314E75-AC7D-B922-7632-92015D1744C8}"/>
              </a:ext>
            </a:extLst>
          </p:cNvPr>
          <p:cNvSpPr txBox="1"/>
          <p:nvPr/>
        </p:nvSpPr>
        <p:spPr>
          <a:xfrm>
            <a:off x="6615273" y="4188846"/>
            <a:ext cx="166347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latin typeface="Century Gothic" panose="020B0502020202020204" pitchFamily="34" charset="0"/>
              </a:rPr>
              <a:t>Chilli con Carne </a:t>
            </a:r>
            <a:r>
              <a:rPr lang="en-GB" sz="750" b="1" dirty="0">
                <a:latin typeface="Century Gothic" panose="020B0502020202020204" pitchFamily="34" charset="0"/>
              </a:rPr>
              <a:t>B49</a:t>
            </a:r>
            <a:r>
              <a:rPr lang="en-GB" sz="750" dirty="0">
                <a:latin typeface="Century Gothic" panose="020B0502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latin typeface="Century Gothic" panose="020B0502020202020204" pitchFamily="34" charset="0"/>
              </a:rPr>
              <a:t>with 50/50 Rice </a:t>
            </a:r>
            <a:r>
              <a:rPr lang="en-GB" sz="750" b="1" dirty="0">
                <a:latin typeface="Century Gothic" panose="020B0502020202020204" pitchFamily="34" charset="0"/>
              </a:rPr>
              <a:t>SD84 </a:t>
            </a:r>
            <a:endParaRPr kumimoji="0" lang="en-GB" sz="75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A99B9093-DD9F-2AD7-B58F-4226E57B222B}"/>
              </a:ext>
            </a:extLst>
          </p:cNvPr>
          <p:cNvSpPr txBox="1"/>
          <p:nvPr/>
        </p:nvSpPr>
        <p:spPr>
          <a:xfrm>
            <a:off x="6708044" y="4522537"/>
            <a:ext cx="147306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Broccoli </a:t>
            </a: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SD20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Cauliflower </a:t>
            </a:r>
            <a:r>
              <a:rPr lang="en-GB" sz="750" b="1" dirty="0">
                <a:solidFill>
                  <a:prstClr val="black"/>
                </a:solidFill>
                <a:latin typeface="Century Gothic"/>
              </a:rPr>
              <a:t>SD27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Sweet Potato Power Salad</a:t>
            </a: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SB8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EB5149ED-B8FD-4202-26F6-B7EC449EB092}"/>
              </a:ext>
            </a:extLst>
          </p:cNvPr>
          <p:cNvSpPr txBox="1"/>
          <p:nvPr/>
        </p:nvSpPr>
        <p:spPr>
          <a:xfrm>
            <a:off x="6572739" y="5027687"/>
            <a:ext cx="16664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Peach Upside Down Cake </a:t>
            </a: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D176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with Custard </a:t>
            </a: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D2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5E36A1A4-7D76-1E4E-5202-590F1EBC3868}"/>
              </a:ext>
            </a:extLst>
          </p:cNvPr>
          <p:cNvSpPr txBox="1"/>
          <p:nvPr/>
        </p:nvSpPr>
        <p:spPr>
          <a:xfrm>
            <a:off x="8161239" y="4320593"/>
            <a:ext cx="147306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 Enchiladas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V20 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and Rice </a:t>
            </a: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SD84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87A217AD-CFE0-2AA8-95BC-FD7191E46BB9}"/>
              </a:ext>
            </a:extLst>
          </p:cNvPr>
          <p:cNvSpPr txBox="1"/>
          <p:nvPr/>
        </p:nvSpPr>
        <p:spPr>
          <a:xfrm>
            <a:off x="8082935" y="3894963"/>
            <a:ext cx="159879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Salmon Fish Fingers </a:t>
            </a: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F1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and Chips </a:t>
            </a: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SD5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0707011F-7604-E50A-CEF7-52AE59EB2352}"/>
              </a:ext>
            </a:extLst>
          </p:cNvPr>
          <p:cNvSpPr txBox="1"/>
          <p:nvPr/>
        </p:nvSpPr>
        <p:spPr>
          <a:xfrm>
            <a:off x="8391989" y="4705056"/>
            <a:ext cx="113896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Peas </a:t>
            </a: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SD18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Baked Beans </a:t>
            </a: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SD22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99560C87-83DE-6340-19B5-6A2A486F5F34}"/>
              </a:ext>
            </a:extLst>
          </p:cNvPr>
          <p:cNvSpPr txBox="1"/>
          <p:nvPr/>
        </p:nvSpPr>
        <p:spPr>
          <a:xfrm>
            <a:off x="2370578" y="5021922"/>
            <a:ext cx="1666494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Yoghurt and </a:t>
            </a:r>
          </a:p>
          <a:p>
            <a:pPr algn="ctr"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Fresh Fruit Station</a:t>
            </a:r>
            <a:endParaRPr lang="en-GB" sz="750" dirty="0">
              <a:solidFill>
                <a:schemeClr val="tx1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</a:p>
        </p:txBody>
      </p:sp>
      <p:pic>
        <p:nvPicPr>
          <p:cNvPr id="138" name="Picture 137" descr="A close up of a logo&#10;&#10;Description automatically generated">
            <a:extLst>
              <a:ext uri="{FF2B5EF4-FFF2-40B4-BE49-F238E27FC236}">
                <a16:creationId xmlns:a16="http://schemas.microsoft.com/office/drawing/2014/main" id="{BB604168-0EB1-A193-94B2-2B781889A5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805" y="5465485"/>
            <a:ext cx="171798" cy="170477"/>
          </a:xfrm>
          <a:prstGeom prst="rect">
            <a:avLst/>
          </a:prstGeom>
        </p:spPr>
      </p:pic>
      <p:pic>
        <p:nvPicPr>
          <p:cNvPr id="144" name="Picture 143" descr="A picture containing object&#10;&#10;Description automatically generated">
            <a:extLst>
              <a:ext uri="{FF2B5EF4-FFF2-40B4-BE49-F238E27FC236}">
                <a16:creationId xmlns:a16="http://schemas.microsoft.com/office/drawing/2014/main" id="{CC44F27A-86BF-E37C-4CEC-277C68E546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95823" flipV="1">
            <a:off x="5606527" y="5502355"/>
            <a:ext cx="247427" cy="151432"/>
          </a:xfrm>
          <a:prstGeom prst="rect">
            <a:avLst/>
          </a:prstGeom>
        </p:spPr>
      </p:pic>
      <p:pic>
        <p:nvPicPr>
          <p:cNvPr id="171" name="Picture 170" descr="A close up of a logo&#10;&#10;Description automatically generated">
            <a:extLst>
              <a:ext uri="{FF2B5EF4-FFF2-40B4-BE49-F238E27FC236}">
                <a16:creationId xmlns:a16="http://schemas.microsoft.com/office/drawing/2014/main" id="{5DF0CB6D-980E-5B38-4A15-8CD7012E52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660" y="5436692"/>
            <a:ext cx="200695" cy="207749"/>
          </a:xfrm>
          <a:prstGeom prst="rect">
            <a:avLst/>
          </a:prstGeom>
        </p:spPr>
      </p:pic>
      <p:sp>
        <p:nvSpPr>
          <p:cNvPr id="176" name="TextBox 175">
            <a:extLst>
              <a:ext uri="{FF2B5EF4-FFF2-40B4-BE49-F238E27FC236}">
                <a16:creationId xmlns:a16="http://schemas.microsoft.com/office/drawing/2014/main" id="{1396E1CD-30B2-707C-B627-7DDAAC984672}"/>
              </a:ext>
            </a:extLst>
          </p:cNvPr>
          <p:cNvSpPr txBox="1"/>
          <p:nvPr/>
        </p:nvSpPr>
        <p:spPr>
          <a:xfrm>
            <a:off x="469203" y="5667490"/>
            <a:ext cx="65700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Available  Daily: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Freshly cooked jacket potatoes with a choice of fillings (where advertised) - Bread freshly baked on site daily- Daily salad selection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700" b="1" dirty="0">
                <a:solidFill>
                  <a:prstClr val="black"/>
                </a:solidFill>
                <a:latin typeface="Century Gothic" panose="020B0502020202020204" pitchFamily="34" charset="0"/>
              </a:rPr>
              <a:t>Fresh Fruit and Yoghurt is available daily</a:t>
            </a:r>
            <a:endParaRPr kumimoji="0" lang="en-GB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E048DBF-52F1-AB5F-61BF-07ADA0CF345C}"/>
              </a:ext>
            </a:extLst>
          </p:cNvPr>
          <p:cNvSpPr txBox="1"/>
          <p:nvPr/>
        </p:nvSpPr>
        <p:spPr>
          <a:xfrm>
            <a:off x="5715557" y="5470266"/>
            <a:ext cx="72812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Vegan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715045AB-C6A9-43A3-3105-3117674A19CE}"/>
              </a:ext>
            </a:extLst>
          </p:cNvPr>
          <p:cNvSpPr txBox="1"/>
          <p:nvPr/>
        </p:nvSpPr>
        <p:spPr>
          <a:xfrm>
            <a:off x="3883598" y="5456010"/>
            <a:ext cx="85714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Wholemeal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94B97D0-D08E-5768-E8AF-48EAAD389C1B}"/>
              </a:ext>
            </a:extLst>
          </p:cNvPr>
          <p:cNvSpPr txBox="1"/>
          <p:nvPr/>
        </p:nvSpPr>
        <p:spPr>
          <a:xfrm>
            <a:off x="2071036" y="5440540"/>
            <a:ext cx="120698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Added Plant Power</a:t>
            </a:r>
          </a:p>
        </p:txBody>
      </p: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C9F1E92D-1A98-4EAA-0ED2-5AE5980BCE69}"/>
              </a:ext>
            </a:extLst>
          </p:cNvPr>
          <p:cNvCxnSpPr/>
          <p:nvPr/>
        </p:nvCxnSpPr>
        <p:spPr>
          <a:xfrm>
            <a:off x="2732189" y="955419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C7877531-7693-BB23-32CC-405EED833FE9}"/>
              </a:ext>
            </a:extLst>
          </p:cNvPr>
          <p:cNvCxnSpPr/>
          <p:nvPr/>
        </p:nvCxnSpPr>
        <p:spPr>
          <a:xfrm>
            <a:off x="2740782" y="139468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E317A356-7DF1-7337-8417-E1DD6BA15A4F}"/>
              </a:ext>
            </a:extLst>
          </p:cNvPr>
          <p:cNvCxnSpPr/>
          <p:nvPr/>
        </p:nvCxnSpPr>
        <p:spPr>
          <a:xfrm>
            <a:off x="2764276" y="177131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5DB491F4-42D1-D4C4-B005-CFC411E76248}"/>
              </a:ext>
            </a:extLst>
          </p:cNvPr>
          <p:cNvCxnSpPr/>
          <p:nvPr/>
        </p:nvCxnSpPr>
        <p:spPr>
          <a:xfrm>
            <a:off x="4190568" y="955419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835429D7-0F0F-199E-356B-F6F5D4EB3A21}"/>
              </a:ext>
            </a:extLst>
          </p:cNvPr>
          <p:cNvCxnSpPr/>
          <p:nvPr/>
        </p:nvCxnSpPr>
        <p:spPr>
          <a:xfrm>
            <a:off x="4181350" y="133298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BAE0AD96-50C6-1F3F-79A7-424165F3BCA1}"/>
              </a:ext>
            </a:extLst>
          </p:cNvPr>
          <p:cNvCxnSpPr/>
          <p:nvPr/>
        </p:nvCxnSpPr>
        <p:spPr>
          <a:xfrm>
            <a:off x="4190568" y="169113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86AA8CC6-2552-25E8-904B-B93529576AC2}"/>
              </a:ext>
            </a:extLst>
          </p:cNvPr>
          <p:cNvCxnSpPr/>
          <p:nvPr/>
        </p:nvCxnSpPr>
        <p:spPr>
          <a:xfrm>
            <a:off x="5617433" y="95290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FD2E1A52-DD5C-5D54-D616-03FEF54EA313}"/>
              </a:ext>
            </a:extLst>
          </p:cNvPr>
          <p:cNvCxnSpPr/>
          <p:nvPr/>
        </p:nvCxnSpPr>
        <p:spPr>
          <a:xfrm>
            <a:off x="5606262" y="138705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2E99DD84-583D-9FBB-F222-04372B8AF953}"/>
              </a:ext>
            </a:extLst>
          </p:cNvPr>
          <p:cNvCxnSpPr/>
          <p:nvPr/>
        </p:nvCxnSpPr>
        <p:spPr>
          <a:xfrm>
            <a:off x="5606262" y="168404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D934FEF5-D47A-93AF-1726-21BDC4335639}"/>
              </a:ext>
            </a:extLst>
          </p:cNvPr>
          <p:cNvCxnSpPr/>
          <p:nvPr/>
        </p:nvCxnSpPr>
        <p:spPr>
          <a:xfrm>
            <a:off x="6997775" y="130536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E1693AC1-DAA5-C3F1-5C5E-FE927D116E5B}"/>
              </a:ext>
            </a:extLst>
          </p:cNvPr>
          <p:cNvCxnSpPr/>
          <p:nvPr/>
        </p:nvCxnSpPr>
        <p:spPr>
          <a:xfrm>
            <a:off x="7011657" y="172300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C487E28F-B62C-923C-0D13-05CD85098373}"/>
              </a:ext>
            </a:extLst>
          </p:cNvPr>
          <p:cNvCxnSpPr/>
          <p:nvPr/>
        </p:nvCxnSpPr>
        <p:spPr>
          <a:xfrm>
            <a:off x="8465517" y="86896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3F985327-456E-6757-6864-1AD6E7B6A48E}"/>
              </a:ext>
            </a:extLst>
          </p:cNvPr>
          <p:cNvCxnSpPr/>
          <p:nvPr/>
        </p:nvCxnSpPr>
        <p:spPr>
          <a:xfrm>
            <a:off x="8474958" y="133298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3AFC976F-69DA-99C4-CF50-EF9EF43BBDDF}"/>
              </a:ext>
            </a:extLst>
          </p:cNvPr>
          <p:cNvCxnSpPr/>
          <p:nvPr/>
        </p:nvCxnSpPr>
        <p:spPr>
          <a:xfrm>
            <a:off x="8474958" y="167749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4A38BFD9-C382-8268-EC1E-C913FD3809AC}"/>
              </a:ext>
            </a:extLst>
          </p:cNvPr>
          <p:cNvCxnSpPr/>
          <p:nvPr/>
        </p:nvCxnSpPr>
        <p:spPr>
          <a:xfrm>
            <a:off x="2768925" y="297271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7DDCA812-8DCE-BD78-50B0-5F8EC6CA78EE}"/>
              </a:ext>
            </a:extLst>
          </p:cNvPr>
          <p:cNvCxnSpPr/>
          <p:nvPr/>
        </p:nvCxnSpPr>
        <p:spPr>
          <a:xfrm>
            <a:off x="2764277" y="339153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1568BBB1-A334-E12E-82E4-0C249DE49C33}"/>
              </a:ext>
            </a:extLst>
          </p:cNvPr>
          <p:cNvCxnSpPr/>
          <p:nvPr/>
        </p:nvCxnSpPr>
        <p:spPr>
          <a:xfrm>
            <a:off x="4204580" y="297271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48BFCA59-C5B9-C62E-4E9E-095E51B91128}"/>
              </a:ext>
            </a:extLst>
          </p:cNvPr>
          <p:cNvCxnSpPr/>
          <p:nvPr/>
        </p:nvCxnSpPr>
        <p:spPr>
          <a:xfrm>
            <a:off x="4193921" y="334981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66B9BC54-C020-5DBD-2CA5-18B8AE1D7E26}"/>
              </a:ext>
            </a:extLst>
          </p:cNvPr>
          <p:cNvCxnSpPr/>
          <p:nvPr/>
        </p:nvCxnSpPr>
        <p:spPr>
          <a:xfrm>
            <a:off x="5574639" y="307171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1BDC6BB1-B0B8-3E70-98BF-14089BE0CC71}"/>
              </a:ext>
            </a:extLst>
          </p:cNvPr>
          <p:cNvCxnSpPr/>
          <p:nvPr/>
        </p:nvCxnSpPr>
        <p:spPr>
          <a:xfrm>
            <a:off x="5574639" y="339153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8F062860-0424-7D72-7126-2586C686BDBA}"/>
              </a:ext>
            </a:extLst>
          </p:cNvPr>
          <p:cNvCxnSpPr/>
          <p:nvPr/>
        </p:nvCxnSpPr>
        <p:spPr>
          <a:xfrm>
            <a:off x="6975281" y="334981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FCD09734-D896-12BA-BD47-18CB6A64FB43}"/>
              </a:ext>
            </a:extLst>
          </p:cNvPr>
          <p:cNvCxnSpPr/>
          <p:nvPr/>
        </p:nvCxnSpPr>
        <p:spPr>
          <a:xfrm>
            <a:off x="6966181" y="294479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739AC067-511C-6FA7-73BC-482EF98661C8}"/>
              </a:ext>
            </a:extLst>
          </p:cNvPr>
          <p:cNvCxnSpPr/>
          <p:nvPr/>
        </p:nvCxnSpPr>
        <p:spPr>
          <a:xfrm>
            <a:off x="8481886" y="289412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491CDF26-1C25-D1F8-9115-9633B2966E48}"/>
              </a:ext>
            </a:extLst>
          </p:cNvPr>
          <p:cNvCxnSpPr/>
          <p:nvPr/>
        </p:nvCxnSpPr>
        <p:spPr>
          <a:xfrm>
            <a:off x="8487410" y="338244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4B4154F1-CA7C-909F-FB68-235772EBBC67}"/>
              </a:ext>
            </a:extLst>
          </p:cNvPr>
          <p:cNvCxnSpPr/>
          <p:nvPr/>
        </p:nvCxnSpPr>
        <p:spPr>
          <a:xfrm>
            <a:off x="2756302" y="418914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B8C65A25-6D83-9A6D-D692-7854EC91C046}"/>
              </a:ext>
            </a:extLst>
          </p:cNvPr>
          <p:cNvCxnSpPr/>
          <p:nvPr/>
        </p:nvCxnSpPr>
        <p:spPr>
          <a:xfrm>
            <a:off x="2776104" y="458979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8F1C2EBD-FE7D-5C02-F396-3EC77E0A60D0}"/>
              </a:ext>
            </a:extLst>
          </p:cNvPr>
          <p:cNvCxnSpPr/>
          <p:nvPr/>
        </p:nvCxnSpPr>
        <p:spPr>
          <a:xfrm>
            <a:off x="2823024" y="500278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DD1B0797-78BB-2863-4AFE-CD4B53E89CCA}"/>
              </a:ext>
            </a:extLst>
          </p:cNvPr>
          <p:cNvCxnSpPr/>
          <p:nvPr/>
        </p:nvCxnSpPr>
        <p:spPr>
          <a:xfrm>
            <a:off x="4190568" y="419499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62235E3E-400E-521B-1D3B-6BEB0891BE0F}"/>
              </a:ext>
            </a:extLst>
          </p:cNvPr>
          <p:cNvCxnSpPr/>
          <p:nvPr/>
        </p:nvCxnSpPr>
        <p:spPr>
          <a:xfrm>
            <a:off x="4222813" y="458979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5C308EEE-88DF-E250-6F68-B408997C5F28}"/>
              </a:ext>
            </a:extLst>
          </p:cNvPr>
          <p:cNvCxnSpPr/>
          <p:nvPr/>
        </p:nvCxnSpPr>
        <p:spPr>
          <a:xfrm>
            <a:off x="4204580" y="4974599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B13587AC-A3A8-A8B5-49E0-E4A3B8AE5404}"/>
              </a:ext>
            </a:extLst>
          </p:cNvPr>
          <p:cNvCxnSpPr/>
          <p:nvPr/>
        </p:nvCxnSpPr>
        <p:spPr>
          <a:xfrm>
            <a:off x="5560972" y="426313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331D928A-89B0-A913-C387-C3B1AE7C6EC6}"/>
              </a:ext>
            </a:extLst>
          </p:cNvPr>
          <p:cNvCxnSpPr/>
          <p:nvPr/>
        </p:nvCxnSpPr>
        <p:spPr>
          <a:xfrm>
            <a:off x="5574639" y="462924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0EF5B6C1-FB9B-86E5-797E-38BF679E0FB4}"/>
              </a:ext>
            </a:extLst>
          </p:cNvPr>
          <p:cNvCxnSpPr/>
          <p:nvPr/>
        </p:nvCxnSpPr>
        <p:spPr>
          <a:xfrm>
            <a:off x="5606262" y="502360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49AB3254-D6D1-32E2-04D8-3A928AFF81BA}"/>
              </a:ext>
            </a:extLst>
          </p:cNvPr>
          <p:cNvCxnSpPr/>
          <p:nvPr/>
        </p:nvCxnSpPr>
        <p:spPr>
          <a:xfrm>
            <a:off x="6975282" y="5012129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12D3027F-14AD-2E9B-1DFE-E98270AA88C2}"/>
              </a:ext>
            </a:extLst>
          </p:cNvPr>
          <p:cNvCxnSpPr/>
          <p:nvPr/>
        </p:nvCxnSpPr>
        <p:spPr>
          <a:xfrm>
            <a:off x="7011657" y="457138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526BB6C1-0EEF-1937-3D67-A4F116CBE0B5}"/>
              </a:ext>
            </a:extLst>
          </p:cNvPr>
          <p:cNvCxnSpPr/>
          <p:nvPr/>
        </p:nvCxnSpPr>
        <p:spPr>
          <a:xfrm>
            <a:off x="8509434" y="424109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E778BF73-0C1A-C2A7-A0D6-03AD49556091}"/>
              </a:ext>
            </a:extLst>
          </p:cNvPr>
          <p:cNvCxnSpPr/>
          <p:nvPr/>
        </p:nvCxnSpPr>
        <p:spPr>
          <a:xfrm>
            <a:off x="8457056" y="468147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1961A2D8-4E45-747B-1D8A-F30E3D56D7DF}"/>
              </a:ext>
            </a:extLst>
          </p:cNvPr>
          <p:cNvCxnSpPr/>
          <p:nvPr/>
        </p:nvCxnSpPr>
        <p:spPr>
          <a:xfrm>
            <a:off x="8457057" y="506170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B52920C-05F0-50ED-E16D-244A1F856E49}"/>
              </a:ext>
            </a:extLst>
          </p:cNvPr>
          <p:cNvSpPr txBox="1"/>
          <p:nvPr/>
        </p:nvSpPr>
        <p:spPr>
          <a:xfrm>
            <a:off x="2397176" y="2702719"/>
            <a:ext cx="156914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Broccoli Pasta Bake </a:t>
            </a: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V51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2EC62E-9DD2-3BEF-CC0E-0411E6E8423D}"/>
              </a:ext>
            </a:extLst>
          </p:cNvPr>
          <p:cNvSpPr txBox="1"/>
          <p:nvPr/>
        </p:nvSpPr>
        <p:spPr>
          <a:xfrm>
            <a:off x="259460" y="101199"/>
            <a:ext cx="13612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schemeClr val="bg1"/>
                </a:solidFill>
                <a:latin typeface="Century Gothic"/>
              </a:rPr>
              <a:t>Islington Autumn/ Winter Menu 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Century Gothic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E0B4D5-2178-1452-A627-72D7D50FCFC7}"/>
              </a:ext>
            </a:extLst>
          </p:cNvPr>
          <p:cNvCxnSpPr/>
          <p:nvPr/>
        </p:nvCxnSpPr>
        <p:spPr>
          <a:xfrm>
            <a:off x="7011657" y="822547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49201EF-9D11-0973-4068-31A8C2D03326}"/>
              </a:ext>
            </a:extLst>
          </p:cNvPr>
          <p:cNvCxnSpPr/>
          <p:nvPr/>
        </p:nvCxnSpPr>
        <p:spPr>
          <a:xfrm>
            <a:off x="2776104" y="263564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B2F297B-75A7-5369-2A59-36284ECDCC6C}"/>
              </a:ext>
            </a:extLst>
          </p:cNvPr>
          <p:cNvCxnSpPr/>
          <p:nvPr/>
        </p:nvCxnSpPr>
        <p:spPr>
          <a:xfrm>
            <a:off x="4206856" y="2460289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0502726-073A-28A1-2CF4-C60700B8D432}"/>
              </a:ext>
            </a:extLst>
          </p:cNvPr>
          <p:cNvCxnSpPr/>
          <p:nvPr/>
        </p:nvCxnSpPr>
        <p:spPr>
          <a:xfrm>
            <a:off x="6983474" y="254815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BA585DF-E917-B8F4-CD33-B835565DF4E8}"/>
              </a:ext>
            </a:extLst>
          </p:cNvPr>
          <p:cNvCxnSpPr/>
          <p:nvPr/>
        </p:nvCxnSpPr>
        <p:spPr>
          <a:xfrm>
            <a:off x="8481888" y="254815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0514B7C-B21B-D128-66E7-4956280634AD}"/>
              </a:ext>
            </a:extLst>
          </p:cNvPr>
          <p:cNvSpPr txBox="1"/>
          <p:nvPr/>
        </p:nvSpPr>
        <p:spPr>
          <a:xfrm>
            <a:off x="6592722" y="3855629"/>
            <a:ext cx="166347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Roasted Vegetable Pizza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V243</a:t>
            </a:r>
            <a:endParaRPr kumimoji="0" lang="en-GB" sz="75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5093184-B577-CD45-30A1-0EFF8650AB90}"/>
              </a:ext>
            </a:extLst>
          </p:cNvPr>
          <p:cNvCxnSpPr/>
          <p:nvPr/>
        </p:nvCxnSpPr>
        <p:spPr>
          <a:xfrm>
            <a:off x="7015370" y="4203987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8EBB400-504E-3DE6-7F83-845285F6EC1C}"/>
              </a:ext>
            </a:extLst>
          </p:cNvPr>
          <p:cNvSpPr txBox="1"/>
          <p:nvPr/>
        </p:nvSpPr>
        <p:spPr>
          <a:xfrm>
            <a:off x="385899" y="898028"/>
            <a:ext cx="980694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prstClr val="white"/>
                </a:solidFill>
                <a:latin typeface="Century Gothic"/>
              </a:rPr>
              <a:t>W/C</a:t>
            </a: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30 October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prstClr val="white"/>
                </a:solidFill>
                <a:latin typeface="Century Gothic"/>
              </a:rPr>
              <a:t>20 November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11 December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15 January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prstClr val="white"/>
                </a:solidFill>
                <a:latin typeface="Century Gothic"/>
              </a:rPr>
              <a:t>5 February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prstClr val="white"/>
                </a:solidFill>
                <a:latin typeface="Century Gothic"/>
              </a:rPr>
              <a:t>4 March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prstClr val="white"/>
                </a:solidFill>
                <a:latin typeface="Century Gothic"/>
              </a:rPr>
              <a:t>25 March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38EBB400-504E-3DE6-7F83-845285F6EC1C}"/>
              </a:ext>
            </a:extLst>
          </p:cNvPr>
          <p:cNvSpPr txBox="1"/>
          <p:nvPr/>
        </p:nvSpPr>
        <p:spPr>
          <a:xfrm>
            <a:off x="412349" y="2526887"/>
            <a:ext cx="980694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W/C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prstClr val="white"/>
                </a:solidFill>
                <a:latin typeface="Century Gothic"/>
              </a:rPr>
              <a:t>6 November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27 November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prstClr val="white"/>
                </a:solidFill>
                <a:latin typeface="Century Gothic"/>
              </a:rPr>
              <a:t>18 December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prstClr val="white"/>
                </a:solidFill>
                <a:latin typeface="Century Gothic"/>
              </a:rPr>
              <a:t>22 January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prstClr val="white"/>
                </a:solidFill>
                <a:latin typeface="Century Gothic"/>
              </a:rPr>
              <a:t>19 February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prstClr val="white"/>
                </a:solidFill>
                <a:latin typeface="Century Gothic"/>
              </a:rPr>
              <a:t>11 March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38EBB400-504E-3DE6-7F83-845285F6EC1C}"/>
              </a:ext>
            </a:extLst>
          </p:cNvPr>
          <p:cNvSpPr txBox="1"/>
          <p:nvPr/>
        </p:nvSpPr>
        <p:spPr>
          <a:xfrm>
            <a:off x="424698" y="4174141"/>
            <a:ext cx="9806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prstClr val="white"/>
                </a:solidFill>
                <a:latin typeface="Century Gothic"/>
              </a:rPr>
              <a:t>W/C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prstClr val="white"/>
                </a:solidFill>
                <a:latin typeface="Century Gothic"/>
              </a:rPr>
              <a:t>13 November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4 December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prstClr val="white"/>
                </a:solidFill>
                <a:latin typeface="Century Gothic"/>
              </a:rPr>
              <a:t>8 January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29 January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prstClr val="white"/>
                </a:solidFill>
                <a:latin typeface="Century Gothic"/>
              </a:rPr>
              <a:t>26 February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18 March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3EEC6AE-7B0F-14D8-930C-7010400E963D}"/>
              </a:ext>
            </a:extLst>
          </p:cNvPr>
          <p:cNvCxnSpPr/>
          <p:nvPr/>
        </p:nvCxnSpPr>
        <p:spPr>
          <a:xfrm>
            <a:off x="5582871" y="2538019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173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E398E0977E7B4C90018CC1F00461B4" ma:contentTypeVersion="14" ma:contentTypeDescription="Create a new document." ma:contentTypeScope="" ma:versionID="458f94d63112bd9b6638e749ff6ccd9e">
  <xsd:schema xmlns:xsd="http://www.w3.org/2001/XMLSchema" xmlns:xs="http://www.w3.org/2001/XMLSchema" xmlns:p="http://schemas.microsoft.com/office/2006/metadata/properties" xmlns:ns3="6e1e0a47-ab42-4430-94e8-3d4d86c1f956" xmlns:ns4="4ff6cdd7-f66e-47e1-87c6-2be81c84d476" targetNamespace="http://schemas.microsoft.com/office/2006/metadata/properties" ma:root="true" ma:fieldsID="e326ffee3f3ee17803a3daeadd14ef53" ns3:_="" ns4:_="">
    <xsd:import namespace="6e1e0a47-ab42-4430-94e8-3d4d86c1f956"/>
    <xsd:import namespace="4ff6cdd7-f66e-47e1-87c6-2be81c84d47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1e0a47-ab42-4430-94e8-3d4d86c1f9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6cdd7-f66e-47e1-87c6-2be81c84d47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C8093B-9A4B-44A5-98CB-8D94E41BFC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1e0a47-ab42-4430-94e8-3d4d86c1f956"/>
    <ds:schemaRef ds:uri="4ff6cdd7-f66e-47e1-87c6-2be81c84d4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8B72B72-EFE2-4371-B500-B2B9B1CA3EDB}">
  <ds:schemaRefs>
    <ds:schemaRef ds:uri="http://www.w3.org/XML/1998/namespace"/>
    <ds:schemaRef ds:uri="6e1e0a47-ab42-4430-94e8-3d4d86c1f956"/>
    <ds:schemaRef ds:uri="http://purl.org/dc/dcmitype/"/>
    <ds:schemaRef ds:uri="http://schemas.microsoft.com/office/2006/metadata/properties"/>
    <ds:schemaRef ds:uri="4ff6cdd7-f66e-47e1-87c6-2be81c84d476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24024</TotalTime>
  <Words>934</Words>
  <Application>Microsoft Office PowerPoint</Application>
  <PresentationFormat>A4 Paper (210x297 mm)</PresentationFormat>
  <Paragraphs>282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Century Gothic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louise.palmer</cp:lastModifiedBy>
  <cp:revision>142</cp:revision>
  <cp:lastPrinted>2023-02-17T10:55:41Z</cp:lastPrinted>
  <dcterms:created xsi:type="dcterms:W3CDTF">2014-08-19T19:35:20Z</dcterms:created>
  <dcterms:modified xsi:type="dcterms:W3CDTF">2023-10-09T07:46:54Z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0x010100DBE398E0977E7B4C90018CC1F00461B4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</Properties>
</file>