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70" r:id="rId2"/>
    <p:sldId id="283" r:id="rId3"/>
    <p:sldId id="284" r:id="rId4"/>
    <p:sldId id="295" r:id="rId5"/>
    <p:sldId id="285" r:id="rId6"/>
    <p:sldId id="287" r:id="rId7"/>
    <p:sldId id="286" r:id="rId8"/>
    <p:sldId id="264" r:id="rId9"/>
    <p:sldId id="280" r:id="rId10"/>
    <p:sldId id="258" r:id="rId11"/>
    <p:sldId id="1604" r:id="rId12"/>
    <p:sldId id="282" r:id="rId13"/>
    <p:sldId id="1608" r:id="rId14"/>
    <p:sldId id="1589" r:id="rId15"/>
    <p:sldId id="1590" r:id="rId16"/>
    <p:sldId id="1603" r:id="rId17"/>
    <p:sldId id="266" r:id="rId18"/>
    <p:sldId id="262" r:id="rId19"/>
  </p:sldIdLst>
  <p:sldSz cx="9144000" cy="6858000" type="screen4x3"/>
  <p:notesSz cx="6797675" cy="992663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PrimaryInfant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PrimaryInfant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PrimaryInfant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PrimaryInfant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PrimaryInfant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assoonPrimaryInfant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assoonPrimaryInfant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assoonPrimaryInfant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assoonPrimaryInfant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A9D18E"/>
    <a:srgbClr val="008000"/>
    <a:srgbClr val="009900"/>
    <a:srgbClr val="00CC00"/>
    <a:srgbClr val="00FF00"/>
    <a:srgbClr val="FF3300"/>
    <a:srgbClr val="FF006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30" autoAdjust="0"/>
    <p:restoredTop sz="82950" autoAdjust="0"/>
  </p:normalViewPr>
  <p:slideViewPr>
    <p:cSldViewPr>
      <p:cViewPr varScale="1">
        <p:scale>
          <a:sx n="72" d="100"/>
          <a:sy n="72" d="100"/>
        </p:scale>
        <p:origin x="1488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6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70"/>
    </p:cViewPr>
  </p:sorterViewPr>
  <p:notesViewPr>
    <p:cSldViewPr>
      <p:cViewPr varScale="1">
        <p:scale>
          <a:sx n="51" d="100"/>
          <a:sy n="51" d="100"/>
        </p:scale>
        <p:origin x="-2688" y="-90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4228541-905A-4807-989B-DB7C9FB25D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A89F8E-27F9-498D-8A8D-F508EEDE043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E3D98D4-3C0E-425C-9783-624C37823AC8}" type="datetimeFigureOut">
              <a:rPr lang="en-GB"/>
              <a:pPr>
                <a:defRPr/>
              </a:pPr>
              <a:t>19/09/2023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5E224-35F9-4624-859C-5E4F20BA9C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4E99C6-FADD-4E41-BBCD-DD11909F9C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EC5E5DB-C72A-41A3-A939-647BCD2B0E4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553B966-3555-4677-8DC2-B8294054D2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D5AA54-2D86-4FFD-A82E-20FA6F7A58F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5FA1625-7E6F-4EA1-A3F2-3F2A030309FA}" type="datetimeFigureOut">
              <a:rPr lang="en-IE"/>
              <a:pPr>
                <a:defRPr/>
              </a:pPr>
              <a:t>19/09/2023</a:t>
            </a:fld>
            <a:endParaRPr lang="en-IE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01E4E8E-61C2-4FAC-97F5-FB7EC52372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IE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36729BF-4CAB-48CF-9F18-4733FA3F2D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1038" y="4776788"/>
            <a:ext cx="5435600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IE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39B6E3-3A69-4218-B840-4D89EC41633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A0ACB8-547B-47D4-940B-C6B6C8DC98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900B4DF-AC29-49C9-9298-225DB606992E}" type="slidenum">
              <a:rPr lang="en-IE" altLang="en-US"/>
              <a:pPr>
                <a:defRPr/>
              </a:pPr>
              <a:t>‹#›</a:t>
            </a:fld>
            <a:endParaRPr lang="en-I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Reading record </a:t>
            </a:r>
          </a:p>
          <a:p>
            <a:r>
              <a:rPr lang="en-GB" dirty="0"/>
              <a:t>- Home learning book</a:t>
            </a:r>
          </a:p>
          <a:p>
            <a:r>
              <a:rPr lang="en-GB" dirty="0"/>
              <a:t> - star moments </a:t>
            </a:r>
          </a:p>
          <a:p>
            <a:pPr marL="171450" indent="-171450">
              <a:buFontTx/>
              <a:buChar char="-"/>
            </a:pPr>
            <a:r>
              <a:rPr lang="en-GB" dirty="0"/>
              <a:t>Star of the week teddy and bag</a:t>
            </a:r>
          </a:p>
          <a:p>
            <a:pPr marL="171450" indent="-171450">
              <a:buFontTx/>
              <a:buChar char="-"/>
            </a:pPr>
            <a:r>
              <a:rPr lang="en-GB" dirty="0"/>
              <a:t>Letter formation rhyme sheet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03F77-A02B-4C33-BABE-57CAB3D073CD}" type="slidenum">
              <a:rPr lang="en-IE" smtClean="0"/>
              <a:pPr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2133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7FA89-47D3-9F48-84B8-D24CCBC60187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649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1864CBF7-B04D-4132-B7E8-A6FA99FF51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01B9DF83-ABE5-4C50-876E-DBFFCFAD48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Please download the app</a:t>
            </a:r>
          </a:p>
          <a:p>
            <a:r>
              <a:rPr lang="en-GB" altLang="en-US"/>
              <a:t>Activate account – you will be sent an activation email which may go into your junk email inbox so please check.</a:t>
            </a:r>
          </a:p>
          <a:p>
            <a:endParaRPr lang="en-GB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0CD33F8D-7D5F-470A-9DCE-F00342B60A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SassoonPrimaryInfant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PrimaryInfan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PrimaryInfan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PrimaryInfan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PrimaryInfan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PrimaryInfan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PrimaryInfan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PrimaryInfan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PrimaryInfant" pitchFamily="2" charset="0"/>
              </a:defRPr>
            </a:lvl9pPr>
          </a:lstStyle>
          <a:p>
            <a:fld id="{DEBB46F5-9DE5-41A4-A59F-7B6365131C35}" type="slidenum">
              <a:rPr lang="en-IE" altLang="en-US" smtClean="0"/>
              <a:pPr/>
              <a:t>10</a:t>
            </a:fld>
            <a:endParaRPr lang="en-IE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903499CA-804F-4BAA-8797-13B58529AC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F1A29C4C-4FAF-45CB-AC84-4C135EF552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EE16820B-81C4-4EF6-A042-A5766D72E3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SassoonPrimaryInfant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PrimaryInfan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PrimaryInfan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PrimaryInfan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PrimaryInfan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PrimaryInfan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PrimaryInfan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PrimaryInfan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PrimaryInfant" pitchFamily="2" charset="0"/>
              </a:defRPr>
            </a:lvl9pPr>
          </a:lstStyle>
          <a:p>
            <a:fld id="{3F271C4B-75FE-4BCB-B10A-5644D8880F3B}" type="slidenum">
              <a:rPr lang="en-IE" altLang="en-US" smtClean="0"/>
              <a:pPr/>
              <a:t>11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3445682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903499CA-804F-4BAA-8797-13B58529AC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F1A29C4C-4FAF-45CB-AC84-4C135EF552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EE16820B-81C4-4EF6-A042-A5766D72E3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SassoonPrimaryInfant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PrimaryInfan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PrimaryInfan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PrimaryInfan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PrimaryInfan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PrimaryInfan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PrimaryInfan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PrimaryInfan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PrimaryInfant" pitchFamily="2" charset="0"/>
              </a:defRPr>
            </a:lvl9pPr>
          </a:lstStyle>
          <a:p>
            <a:fld id="{3F271C4B-75FE-4BCB-B10A-5644D8880F3B}" type="slidenum">
              <a:rPr lang="en-IE" altLang="en-US" smtClean="0"/>
              <a:pPr/>
              <a:t>12</a:t>
            </a:fld>
            <a:endParaRPr lang="en-IE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D03F77-A02B-4C33-BABE-57CAB3D073CD}" type="slidenum">
              <a:rPr lang="en-IE" smtClean="0"/>
              <a:pPr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52520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ADB3094-E331-418F-B0FB-78048D662A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750A9A4-F116-436D-B290-5F7145EAA1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F6D36FC-305F-484E-B480-5CF5D1511B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7B726-DAE3-4F42-821C-E413742C5FA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03823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B0486C9-685B-4417-89CE-E10B0C9068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DF38E5-D3A3-4A2F-842D-CFD5EDC982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80996C-E318-4FD4-AE4C-E41F9AF0B8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C6D40-71EC-4451-9815-1F46892C102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41099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675E45-5D24-4E63-A412-5ADC297290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F37B63F-06F4-439F-9863-805673971D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3C7E82-7235-404A-9731-2FCBE32FEA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94A89-C4C5-4E13-B897-816A9266EE1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48813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/image LI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6E4CDAB-2AFE-9442-A6A5-7451F53208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3569" y="519487"/>
            <a:ext cx="4162772" cy="1501137"/>
          </a:xfrm>
        </p:spPr>
        <p:txBody>
          <a:bodyPr anchor="b">
            <a:noAutofit/>
          </a:bodyPr>
          <a:lstStyle>
            <a:lvl1pPr algn="l" fontAlgn="t" hangingPunct="0">
              <a:defRPr sz="3600" b="1" spc="0">
                <a:solidFill>
                  <a:srgbClr val="38B6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B9C6D47-394C-0C49-926E-C71D59373C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3569" y="2209663"/>
            <a:ext cx="4162773" cy="472828"/>
          </a:xfrm>
        </p:spPr>
        <p:txBody>
          <a:bodyPr>
            <a:noAutofit/>
          </a:bodyPr>
          <a:lstStyle>
            <a:lvl1pPr marL="0" indent="0" algn="l">
              <a:buNone/>
              <a:defRPr sz="2000" b="1" spc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66" indent="0" algn="ctr">
              <a:buNone/>
              <a:defRPr sz="2000"/>
            </a:lvl2pPr>
            <a:lvl3pPr marL="914331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29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6" indent="0" algn="ctr">
              <a:buNone/>
              <a:defRPr sz="1600"/>
            </a:lvl9pPr>
          </a:lstStyle>
          <a:p>
            <a:r>
              <a:rPr lang="en-GB" noProof="0"/>
              <a:t>Click to edit Master subtitle style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E08AA4C-5493-7445-B061-AF278EF696A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53571" y="2832175"/>
            <a:ext cx="5220293" cy="3208301"/>
          </a:xfrm>
        </p:spPr>
        <p:txBody>
          <a:bodyPr>
            <a:noAutofit/>
          </a:bodyPr>
          <a:lstStyle>
            <a:lvl1pPr marL="0" indent="0">
              <a:buNone/>
              <a:defRPr sz="1800" b="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66" indent="0">
              <a:buNone/>
              <a:defRPr sz="1400"/>
            </a:lvl2pPr>
            <a:lvl3pPr marL="914331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29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6" indent="0">
              <a:buNone/>
              <a:defRPr sz="1000"/>
            </a:lvl9pPr>
          </a:lstStyle>
          <a:p>
            <a:pPr lvl="0"/>
            <a:r>
              <a:rPr lang="en-GB" noProof="0"/>
              <a:t>Click to edit body text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18F617-5E61-1A40-BE26-691695C527D2}"/>
              </a:ext>
            </a:extLst>
          </p:cNvPr>
          <p:cNvSpPr/>
          <p:nvPr userDrawn="1"/>
        </p:nvSpPr>
        <p:spPr>
          <a:xfrm>
            <a:off x="6089904" y="0"/>
            <a:ext cx="3054096" cy="6858000"/>
          </a:xfrm>
          <a:prstGeom prst="rect">
            <a:avLst/>
          </a:prstGeom>
          <a:solidFill>
            <a:srgbClr val="38B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5242357-761A-6A49-85A2-0D7ED030F14C}"/>
              </a:ext>
            </a:extLst>
          </p:cNvPr>
          <p:cNvGrpSpPr/>
          <p:nvPr userDrawn="1"/>
        </p:nvGrpSpPr>
        <p:grpSpPr>
          <a:xfrm>
            <a:off x="6382634" y="984772"/>
            <a:ext cx="2550932" cy="5889140"/>
            <a:chOff x="-24597" y="1227408"/>
            <a:chExt cx="2817239" cy="4877958"/>
          </a:xfrm>
        </p:grpSpPr>
        <p:pic>
          <p:nvPicPr>
            <p:cNvPr id="10" name="Picture 9" descr="A close up of a sign&#10;&#10;Description automatically generated">
              <a:extLst>
                <a:ext uri="{FF2B5EF4-FFF2-40B4-BE49-F238E27FC236}">
                  <a16:creationId xmlns:a16="http://schemas.microsoft.com/office/drawing/2014/main" id="{CD1B887B-314C-D946-9CAE-5DA847AD9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48" y="3835656"/>
              <a:ext cx="1816100" cy="546100"/>
            </a:xfrm>
            <a:prstGeom prst="rect">
              <a:avLst/>
            </a:prstGeom>
          </p:spPr>
        </p:pic>
        <p:pic>
          <p:nvPicPr>
            <p:cNvPr id="11" name="Picture 10" descr="A picture containing plate, drawing, sitting&#10;&#10;Description automatically generated">
              <a:extLst>
                <a:ext uri="{FF2B5EF4-FFF2-40B4-BE49-F238E27FC236}">
                  <a16:creationId xmlns:a16="http://schemas.microsoft.com/office/drawing/2014/main" id="{9239C108-830B-5A48-A6D6-05015BFE6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436" y="4988113"/>
              <a:ext cx="2286000" cy="5207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C1D62A-B442-544A-93B1-F94193CC3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891" y="4321272"/>
              <a:ext cx="1828800" cy="2794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0E8F883-0A90-1E48-9210-D140A0219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5386" y="4548893"/>
              <a:ext cx="2070099" cy="482600"/>
            </a:xfrm>
            <a:prstGeom prst="rect">
              <a:avLst/>
            </a:prstGeom>
          </p:spPr>
        </p:pic>
        <p:pic>
          <p:nvPicPr>
            <p:cNvPr id="14" name="Picture 1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46AA4AD-82A2-374A-BD27-E2DA0DCA0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186" y="1227408"/>
              <a:ext cx="1770092" cy="2783947"/>
            </a:xfrm>
            <a:prstGeom prst="rect">
              <a:avLst/>
            </a:prstGeom>
          </p:spPr>
        </p:pic>
        <p:pic>
          <p:nvPicPr>
            <p:cNvPr id="15" name="Picture 1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E4F4987-E639-5047-A8CA-FA1C75F3E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597" y="5470713"/>
              <a:ext cx="2817239" cy="634653"/>
            </a:xfrm>
            <a:prstGeom prst="rect">
              <a:avLst/>
            </a:prstGeom>
          </p:spPr>
        </p:pic>
      </p:grp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6B7B9BD-B72C-7746-91D8-22A69457786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152" y="261938"/>
            <a:ext cx="742298" cy="98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59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3199652-1EE0-E04A-88C9-6E086946D1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3568" y="424069"/>
            <a:ext cx="7868080" cy="888029"/>
          </a:xfrm>
        </p:spPr>
        <p:txBody>
          <a:bodyPr anchor="b">
            <a:noAutofit/>
          </a:bodyPr>
          <a:lstStyle>
            <a:lvl1pPr algn="l" fontAlgn="t" hangingPunct="0">
              <a:defRPr sz="3600" b="1" spc="0">
                <a:solidFill>
                  <a:srgbClr val="009ED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to edit Master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48C3F4F-0D88-6E4B-801F-50B5623645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3568" y="1488494"/>
            <a:ext cx="7868081" cy="472828"/>
          </a:xfrm>
        </p:spPr>
        <p:txBody>
          <a:bodyPr>
            <a:noAutofit/>
          </a:bodyPr>
          <a:lstStyle>
            <a:lvl1pPr marL="0" indent="0" algn="l">
              <a:buNone/>
              <a:defRPr sz="2000" b="1" spc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66" indent="0" algn="ctr">
              <a:buNone/>
              <a:defRPr sz="2000"/>
            </a:lvl2pPr>
            <a:lvl3pPr marL="914331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29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6" indent="0" algn="ctr">
              <a:buNone/>
              <a:defRPr sz="1600"/>
            </a:lvl9pPr>
          </a:lstStyle>
          <a:p>
            <a:r>
              <a:rPr lang="en-GB" noProof="0"/>
              <a:t>Click to edit Master subtitle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B282057-46F6-6143-A9F6-93B47DF95CB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53570" y="2133921"/>
            <a:ext cx="7868079" cy="3739445"/>
          </a:xfrm>
        </p:spPr>
        <p:txBody>
          <a:bodyPr>
            <a:noAutofit/>
          </a:bodyPr>
          <a:lstStyle>
            <a:lvl1pPr marL="0" indent="0">
              <a:buNone/>
              <a:defRPr sz="1800" b="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66" indent="0">
              <a:buNone/>
              <a:defRPr sz="1400"/>
            </a:lvl2pPr>
            <a:lvl3pPr marL="914331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29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6" indent="0">
              <a:buNone/>
              <a:defRPr sz="1000"/>
            </a:lvl9pPr>
          </a:lstStyle>
          <a:p>
            <a:pPr lvl="0"/>
            <a:r>
              <a:rPr lang="en-GB" noProof="0" dirty="0"/>
              <a:t>Click to edit body text style</a:t>
            </a:r>
          </a:p>
        </p:txBody>
      </p:sp>
    </p:spTree>
    <p:extLst>
      <p:ext uri="{BB962C8B-B14F-4D97-AF65-F5344CB8AC3E}">
        <p14:creationId xmlns:p14="http://schemas.microsoft.com/office/powerpoint/2010/main" val="2998668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2AB83D3-0363-4EC6-AC36-804372FCE5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187469-4EE7-4015-9E15-88E11D8FF0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7AA34F-3CFC-4640-AF06-24304B6CC8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4F8BA-136D-4E85-96D1-3D9E305EAFA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49650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14967A-05A9-4CC0-B74D-9632ED794E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F06582-14AC-40E2-A93F-1E96AA7BDA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316B0C-1A34-405E-8DE2-7D78A5B3A9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F18EF-4FDE-4C42-BBF7-6DFA9D715D3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63653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E4DC8F-1B16-4C98-9839-3F616ED7E1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0CE781-4A62-4B27-A16D-6324C776EB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E9B5ED-2659-404E-8C9E-DC61B77F9F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DBCB2-8D72-4FE0-A98C-958283E4E3B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95212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74362FF-6E37-407A-98F3-F39DF15D96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BCF4E4E-755C-4772-90B9-5516BBEF69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0AEB4BD-C8F8-445D-B61D-D75A12A0D7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A68CE-3657-4332-8C2C-1DE30B87165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69680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F7462FF-94D7-43CA-9F08-DF00A4FF14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4D73E5A-4458-4E90-A79E-B9A9A2EB4C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1ED2AA4-F738-40B3-AFE2-EC0031BD2F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94309-1249-48BA-8F70-A704BB7F2A0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2484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AA3AEB4-B71C-45AA-A3F1-909E7053DC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FFE3E3F-2A58-4EF8-B2FD-B806FD4DC0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9B5A761-2755-422E-83CC-39E52B406A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592CE2-1FFB-4426-BE59-176CF1DB9B8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0451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CBA215-1DEA-40DE-8ECD-3D367215E5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A498C2-36D1-4436-9BFC-F6D8B1A29C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47A8E4-B2FA-4A31-AC10-3005F6D695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C1A6C8-BE3F-4C83-81BF-7CFF08BC392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91628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536E09-8EA9-4206-98C9-2C033BAA5A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D3AF3E-A556-4D79-B451-02B4CABF67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F4E61C-7836-441A-93F6-759B6FB264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64637-EB25-43E1-AC92-5C03AA6B7D6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29877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5C7E726-018B-4BF0-945F-4CA64650B3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AED1814-0783-473E-B100-3F0F9AD1E0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EBC3EC7-EA71-4F5D-AD54-F045E15CD09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D1196DA-7D3A-4393-A2AE-662A8379160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93768A4-F94C-438D-9DDE-F7FBD725BC2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D856787-1F62-4B18-AE50-6CDED743061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st-josephs.islington.sch.uk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apps.apple.com/my/app/imls-student/id1280515754" TargetMode="External"/><Relationship Id="rId3" Type="http://schemas.openxmlformats.org/officeDocument/2006/relationships/image" Target="../media/image35.png"/><Relationship Id="rId7" Type="http://schemas.openxmlformats.org/officeDocument/2006/relationships/hyperlink" Target="https://st-josephs.islington.sch.uk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readingcloud.net/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st-josephs.islington.sch.uk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st-josephs.islington.sch.uk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st-josephs.islington.sch.uk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://www.st-josephs.islington.sch.uk/" TargetMode="Externa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BC39002-4509-490B-9EA0-DD6EFE8BEE7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404366"/>
            <a:ext cx="9144000" cy="864394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 sz="5400" dirty="0">
                <a:solidFill>
                  <a:srgbClr val="0070C0"/>
                </a:solidFill>
                <a:latin typeface="Sassoon Joined ENG" panose="02000400000000000000" pitchFamily="2" charset="0"/>
              </a:rPr>
              <a:t>Reception Welcome Meeting</a:t>
            </a:r>
          </a:p>
        </p:txBody>
      </p:sp>
      <p:pic>
        <p:nvPicPr>
          <p:cNvPr id="2051" name="Picture 10" descr="St Joseph's Catholic Primary School">
            <a:hlinkClick r:id="rId2"/>
            <a:extLst>
              <a:ext uri="{FF2B5EF4-FFF2-40B4-BE49-F238E27FC236}">
                <a16:creationId xmlns:a16="http://schemas.microsoft.com/office/drawing/2014/main" id="{8BEED29A-01E6-421E-8C4C-6A58AFDC5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504" y="1488730"/>
            <a:ext cx="1907656" cy="2341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210004-DE42-41E3-A917-71F7B28333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9113" y="3824921"/>
            <a:ext cx="3429000" cy="2571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DCA7B4-64EA-4606-B9F9-3A8507F3B7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094179"/>
            <a:ext cx="3599840" cy="2699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2EAAF5-047C-4D87-8EF7-3D327BB500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72054" y="3900220"/>
            <a:ext cx="3329356" cy="249701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2225D46C-FC19-4742-BF37-3083B400DF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" y="293688"/>
            <a:ext cx="8686800" cy="1143000"/>
          </a:xfrm>
        </p:spPr>
        <p:txBody>
          <a:bodyPr/>
          <a:lstStyle/>
          <a:p>
            <a:pPr eaLnBrk="1" hangingPunct="1"/>
            <a:r>
              <a:rPr lang="en-GB" altLang="en-US" dirty="0">
                <a:solidFill>
                  <a:srgbClr val="0070C0"/>
                </a:solidFill>
                <a:latin typeface="Sassoon Joined ENG" panose="02000400000000000000" pitchFamily="2" charset="0"/>
              </a:rPr>
              <a:t>Parental </a:t>
            </a:r>
            <a:r>
              <a:rPr lang="en-GB" altLang="en-US">
                <a:solidFill>
                  <a:srgbClr val="0070C0"/>
                </a:solidFill>
                <a:latin typeface="Sassoon Joined ENG" panose="02000400000000000000" pitchFamily="2" charset="0"/>
              </a:rPr>
              <a:t>Involvement  </a:t>
            </a:r>
            <a:endParaRPr lang="en-GB" altLang="en-US" dirty="0">
              <a:solidFill>
                <a:srgbClr val="0070C0"/>
              </a:solidFill>
              <a:latin typeface="Sassoon Joined ENG" panose="02000400000000000000" pitchFamily="2" charset="0"/>
            </a:endParaRPr>
          </a:p>
        </p:txBody>
      </p:sp>
      <p:sp>
        <p:nvSpPr>
          <p:cNvPr id="13316" name="Content Placeholder 2">
            <a:extLst>
              <a:ext uri="{FF2B5EF4-FFF2-40B4-BE49-F238E27FC236}">
                <a16:creationId xmlns:a16="http://schemas.microsoft.com/office/drawing/2014/main" id="{BF21E710-8D5E-4F47-85ED-F817D09105D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2413" y="1628775"/>
            <a:ext cx="7056437" cy="3511550"/>
          </a:xfrm>
        </p:spPr>
        <p:txBody>
          <a:bodyPr/>
          <a:lstStyle/>
          <a:p>
            <a:r>
              <a:rPr lang="en-GB" altLang="en-US" b="1">
                <a:latin typeface="Sassoon Joined ENG" panose="02000400000000000000" pitchFamily="2" charset="0"/>
              </a:rPr>
              <a:t>Book Bags </a:t>
            </a:r>
            <a:r>
              <a:rPr lang="en-GB" altLang="en-US">
                <a:latin typeface="Sassoon Joined ENG" panose="02000400000000000000" pitchFamily="2" charset="0"/>
              </a:rPr>
              <a:t>– notes and letters </a:t>
            </a:r>
          </a:p>
          <a:p>
            <a:r>
              <a:rPr lang="en-GB" altLang="en-US" b="1">
                <a:latin typeface="Sassoon Joined ENG" panose="02000400000000000000" pitchFamily="2" charset="0"/>
              </a:rPr>
              <a:t>School Outings- </a:t>
            </a:r>
            <a:r>
              <a:rPr lang="en-GB" altLang="en-US">
                <a:latin typeface="Sassoon Joined ENG" panose="02000400000000000000" pitchFamily="2" charset="0"/>
              </a:rPr>
              <a:t>school visits/ trips </a:t>
            </a:r>
          </a:p>
          <a:p>
            <a:r>
              <a:rPr lang="en-GB" altLang="en-US" b="1">
                <a:latin typeface="Sassoon Joined ENG" panose="02000400000000000000" pitchFamily="2" charset="0"/>
              </a:rPr>
              <a:t>Tapestry</a:t>
            </a:r>
            <a:r>
              <a:rPr lang="en-GB" altLang="en-US">
                <a:latin typeface="Sassoon Joined ENG" panose="02000400000000000000" pitchFamily="2" charset="0"/>
              </a:rPr>
              <a:t> – online journal  </a:t>
            </a:r>
          </a:p>
        </p:txBody>
      </p:sp>
      <p:pic>
        <p:nvPicPr>
          <p:cNvPr id="13315" name="Picture 5">
            <a:extLst>
              <a:ext uri="{FF2B5EF4-FFF2-40B4-BE49-F238E27FC236}">
                <a16:creationId xmlns:a16="http://schemas.microsoft.com/office/drawing/2014/main" id="{016DAF65-EAF6-4DD2-A694-64A06F9E4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685" y="1542236"/>
            <a:ext cx="1957165" cy="1726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4" descr="Tapestry Classic – Apps on Google Play">
            <a:extLst>
              <a:ext uri="{FF2B5EF4-FFF2-40B4-BE49-F238E27FC236}">
                <a16:creationId xmlns:a16="http://schemas.microsoft.com/office/drawing/2014/main" id="{364755D8-3FEA-41C5-A1FA-A1788C527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94" b="23108"/>
          <a:stretch>
            <a:fillRect/>
          </a:stretch>
        </p:blipFill>
        <p:spPr bwMode="auto">
          <a:xfrm>
            <a:off x="2368550" y="5595938"/>
            <a:ext cx="4287838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BA6C18-34C7-4692-B57C-6C8201045E60}"/>
              </a:ext>
            </a:extLst>
          </p:cNvPr>
          <p:cNvSpPr txBox="1"/>
          <p:nvPr/>
        </p:nvSpPr>
        <p:spPr>
          <a:xfrm>
            <a:off x="190500" y="3041650"/>
            <a:ext cx="8642350" cy="21852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latin typeface="Sassoon Joined ENG" panose="02000400000000000000" pitchFamily="2" charset="0"/>
            </a:endParaRPr>
          </a:p>
          <a:p>
            <a:pPr>
              <a:defRPr/>
            </a:pPr>
            <a:endParaRPr lang="en-US" sz="2000" dirty="0">
              <a:solidFill>
                <a:schemeClr val="bg2">
                  <a:lumMod val="75000"/>
                </a:schemeClr>
              </a:solidFill>
              <a:latin typeface="Sassoon Joined ENG" panose="02000400000000000000" pitchFamily="2" charset="0"/>
            </a:endParaRPr>
          </a:p>
          <a:p>
            <a:pPr>
              <a:defRPr/>
            </a:pPr>
            <a:r>
              <a:rPr lang="en-US" sz="2000" dirty="0">
                <a:latin typeface="Sassoon Joined ENG" panose="02000400000000000000" pitchFamily="2" charset="0"/>
              </a:rPr>
              <a:t>Please download app if you haven’t already.</a:t>
            </a:r>
          </a:p>
          <a:p>
            <a:pPr>
              <a:defRPr/>
            </a:pPr>
            <a:endParaRPr lang="en-US" sz="2000" dirty="0">
              <a:latin typeface="Sassoon Joined ENG" panose="02000400000000000000" pitchFamily="2" charset="0"/>
            </a:endParaRPr>
          </a:p>
          <a:p>
            <a:pPr>
              <a:defRPr/>
            </a:pPr>
            <a:r>
              <a:rPr lang="en-US" sz="2000" dirty="0">
                <a:latin typeface="Sassoon Joined ENG" panose="02000400000000000000" pitchFamily="2" charset="0"/>
              </a:rPr>
              <a:t>Activate account – you will be sent an activation email which may go into your junk email inbox so please check.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40822-DC02-4061-94C6-9C7C0D9B0D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668" y="1268760"/>
            <a:ext cx="8856663" cy="5256584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en-GB" b="1" u="sng" dirty="0">
                <a:solidFill>
                  <a:srgbClr val="0070C0"/>
                </a:solidFill>
                <a:latin typeface="Sassoon Joined ENG" panose="02000400000000000000" pitchFamily="2" charset="0"/>
              </a:rPr>
            </a:br>
            <a:br>
              <a:rPr lang="en-GB" b="1" u="sng" dirty="0">
                <a:solidFill>
                  <a:srgbClr val="0070C0"/>
                </a:solidFill>
                <a:latin typeface="Sassoon Joined ENG" panose="02000400000000000000" pitchFamily="2" charset="0"/>
              </a:rPr>
            </a:br>
            <a:r>
              <a:rPr lang="en-GB" b="1" u="sng" dirty="0">
                <a:solidFill>
                  <a:srgbClr val="0070C0"/>
                </a:solidFill>
                <a:latin typeface="Sassoon Joined ENG" panose="02000400000000000000" pitchFamily="2" charset="0"/>
              </a:rPr>
              <a:t>Diary Dates</a:t>
            </a:r>
            <a:r>
              <a:rPr lang="en-GB" u="sng" dirty="0">
                <a:solidFill>
                  <a:schemeClr val="bg2">
                    <a:lumMod val="75000"/>
                  </a:schemeClr>
                </a:solidFill>
                <a:latin typeface="Sassoon Joined ENG" panose="02000400000000000000" pitchFamily="2" charset="0"/>
              </a:rPr>
              <a:t> </a:t>
            </a:r>
            <a:br>
              <a:rPr lang="en-GB" u="sng" dirty="0">
                <a:solidFill>
                  <a:schemeClr val="bg2">
                    <a:lumMod val="75000"/>
                  </a:schemeClr>
                </a:solidFill>
                <a:latin typeface="Sassoon Joined ENG" panose="02000400000000000000" pitchFamily="2" charset="0"/>
              </a:rPr>
            </a:br>
            <a:br>
              <a:rPr lang="en-GB" dirty="0"/>
            </a:br>
            <a:r>
              <a:rPr lang="en-GB" sz="2700" dirty="0">
                <a:latin typeface="Sassoon Joined ENG" panose="02000400000000000000" pitchFamily="2" charset="0"/>
              </a:rPr>
              <a:t>Tuesday 26th September at 9.10am - Phonics sessions - You be invited to watch a phonics lesson in your child's class before a small presentation and information session.</a:t>
            </a:r>
            <a:br>
              <a:rPr lang="en-GB" sz="2700" dirty="0">
                <a:latin typeface="Sassoon Joined ENG" panose="02000400000000000000" pitchFamily="2" charset="0"/>
              </a:rPr>
            </a:br>
            <a:br>
              <a:rPr lang="en-GB" sz="2700" dirty="0">
                <a:latin typeface="Sassoon Joined ENG" panose="02000400000000000000" pitchFamily="2" charset="0"/>
              </a:rPr>
            </a:br>
            <a:r>
              <a:rPr lang="en-GB" sz="2700" dirty="0">
                <a:latin typeface="Sassoon Joined ENG" panose="02000400000000000000" pitchFamily="2" charset="0"/>
              </a:rPr>
              <a:t>Wednesday 18th October - school closes at 1pm for parent consultations</a:t>
            </a:r>
            <a:br>
              <a:rPr lang="en-GB" sz="2700" dirty="0">
                <a:latin typeface="Sassoon Joined ENG" panose="02000400000000000000" pitchFamily="2" charset="0"/>
              </a:rPr>
            </a:br>
            <a:br>
              <a:rPr lang="en-GB" sz="2700" dirty="0">
                <a:latin typeface="Sassoon Joined ENG" panose="02000400000000000000" pitchFamily="2" charset="0"/>
              </a:rPr>
            </a:br>
            <a:r>
              <a:rPr lang="en-GB" sz="2700" dirty="0">
                <a:latin typeface="Sassoon Joined ENG" panose="02000400000000000000" pitchFamily="2" charset="0"/>
              </a:rPr>
              <a:t>Friday 20th October 9.15am- Reception welcome liturgy</a:t>
            </a:r>
            <a:br>
              <a:rPr lang="en-GB" sz="2700" dirty="0">
                <a:latin typeface="Sassoon Joined ENG" panose="02000400000000000000" pitchFamily="2" charset="0"/>
              </a:rPr>
            </a:br>
            <a:br>
              <a:rPr lang="en-GB" sz="2700" dirty="0">
                <a:latin typeface="Sassoon Joined ENG" panose="02000400000000000000" pitchFamily="2" charset="0"/>
              </a:rPr>
            </a:br>
            <a:r>
              <a:rPr lang="en-GB" sz="2700" dirty="0">
                <a:latin typeface="Sassoon Joined ENG" panose="02000400000000000000" pitchFamily="2" charset="0"/>
              </a:rPr>
              <a:t>Wednesday the 15</a:t>
            </a:r>
            <a:r>
              <a:rPr lang="en-GB" sz="2700" baseline="30000" dirty="0">
                <a:latin typeface="Sassoon Joined ENG" panose="02000400000000000000" pitchFamily="2" charset="0"/>
              </a:rPr>
              <a:t>th</a:t>
            </a:r>
            <a:r>
              <a:rPr lang="en-GB" sz="2700" dirty="0">
                <a:latin typeface="Sassoon Joined ENG" panose="02000400000000000000" pitchFamily="2" charset="0"/>
              </a:rPr>
              <a:t> or the 22</a:t>
            </a:r>
            <a:r>
              <a:rPr lang="en-GB" sz="2700" baseline="30000" dirty="0">
                <a:latin typeface="Sassoon Joined ENG" panose="02000400000000000000" pitchFamily="2" charset="0"/>
              </a:rPr>
              <a:t>nd</a:t>
            </a:r>
            <a:r>
              <a:rPr lang="en-GB" sz="2700" dirty="0">
                <a:latin typeface="Sassoon Joined ENG" panose="02000400000000000000" pitchFamily="2" charset="0"/>
              </a:rPr>
              <a:t> (to be confirmed by the museum) – Postal museum trip</a:t>
            </a:r>
            <a:br>
              <a:rPr lang="en-GB" sz="2700" dirty="0">
                <a:latin typeface="Sassoon Joined ENG" panose="02000400000000000000" pitchFamily="2" charset="0"/>
              </a:rPr>
            </a:br>
            <a:br>
              <a:rPr lang="en-GB" sz="2700" dirty="0">
                <a:latin typeface="Sassoon Joined ENG" panose="02000400000000000000" pitchFamily="2" charset="0"/>
              </a:rPr>
            </a:br>
            <a:r>
              <a:rPr lang="en-GB" sz="2700" dirty="0">
                <a:latin typeface="Sassoon Joined ENG" panose="02000400000000000000" pitchFamily="2" charset="0"/>
              </a:rPr>
              <a:t>Friday 8</a:t>
            </a:r>
            <a:r>
              <a:rPr lang="en-GB" sz="2700" baseline="30000" dirty="0">
                <a:latin typeface="Sassoon Joined ENG" panose="02000400000000000000" pitchFamily="2" charset="0"/>
              </a:rPr>
              <a:t>th</a:t>
            </a:r>
            <a:r>
              <a:rPr lang="en-GB" sz="2700" dirty="0">
                <a:latin typeface="Sassoon Joined ENG" panose="02000400000000000000" pitchFamily="2" charset="0"/>
              </a:rPr>
              <a:t> December 9.15am – Christmas Nativity</a:t>
            </a:r>
            <a:br>
              <a:rPr lang="en-GB" sz="2700" dirty="0">
                <a:latin typeface="Sassoon Joined ENG" panose="02000400000000000000" pitchFamily="2" charset="0"/>
              </a:rPr>
            </a:br>
            <a:br>
              <a:rPr lang="en-GB" sz="3100" dirty="0">
                <a:latin typeface="Sassoon Joined ENG" panose="02000400000000000000" pitchFamily="2" charset="0"/>
              </a:rPr>
            </a:br>
            <a:br>
              <a:rPr lang="en-GB" sz="3100" dirty="0">
                <a:latin typeface="Sassoon Joined ENG" panose="02000400000000000000" pitchFamily="2" charset="0"/>
              </a:rPr>
            </a:br>
            <a:br>
              <a:rPr lang="en-GB" sz="3100" b="1" u="sng" dirty="0"/>
            </a:br>
            <a:br>
              <a:rPr lang="en-GB" sz="3100" b="1" u="sng" dirty="0"/>
            </a:br>
            <a:endParaRPr lang="en-GB" sz="3100" b="1" dirty="0"/>
          </a:p>
        </p:txBody>
      </p:sp>
    </p:spTree>
    <p:extLst>
      <p:ext uri="{BB962C8B-B14F-4D97-AF65-F5344CB8AC3E}">
        <p14:creationId xmlns:p14="http://schemas.microsoft.com/office/powerpoint/2010/main" val="139426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40822-DC02-4061-94C6-9C7C0D9B0D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668" y="260648"/>
            <a:ext cx="8856663" cy="64087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b="1" u="sng" dirty="0">
                <a:solidFill>
                  <a:srgbClr val="0070C0"/>
                </a:solidFill>
                <a:latin typeface="Sassoon Joined ENG" panose="02000400000000000000" pitchFamily="2" charset="0"/>
              </a:rPr>
              <a:t>Library</a:t>
            </a:r>
            <a:r>
              <a:rPr lang="en-GB" u="sng" dirty="0">
                <a:solidFill>
                  <a:schemeClr val="bg2">
                    <a:lumMod val="75000"/>
                  </a:schemeClr>
                </a:solidFill>
                <a:latin typeface="Sassoon Joined ENG" panose="02000400000000000000" pitchFamily="2" charset="0"/>
              </a:rPr>
              <a:t> </a:t>
            </a:r>
            <a:br>
              <a:rPr lang="en-GB" dirty="0"/>
            </a:br>
            <a:r>
              <a:rPr lang="en-GB" sz="3100" dirty="0">
                <a:latin typeface="Sassoon Joined ENG" panose="02000400000000000000" pitchFamily="2" charset="0"/>
              </a:rPr>
              <a:t>Library – Wednesday (please return the following Wednesday)</a:t>
            </a:r>
            <a:br>
              <a:rPr lang="en-GB" sz="3100" dirty="0">
                <a:latin typeface="Sassoon Joined ENG" panose="02000400000000000000" pitchFamily="2" charset="0"/>
              </a:rPr>
            </a:br>
            <a:br>
              <a:rPr lang="en-GB" sz="3100" dirty="0">
                <a:latin typeface="Sassoon Joined ENG" panose="02000400000000000000" pitchFamily="2" charset="0"/>
              </a:rPr>
            </a:br>
            <a:br>
              <a:rPr lang="en-GB" sz="3100" dirty="0">
                <a:latin typeface="Sassoon Joined ENG" panose="02000400000000000000" pitchFamily="2" charset="0"/>
              </a:rPr>
            </a:br>
            <a:r>
              <a:rPr lang="en-GB" sz="4000" b="1" u="sng" dirty="0">
                <a:solidFill>
                  <a:srgbClr val="0070C0"/>
                </a:solidFill>
                <a:latin typeface="Sassoon Joined ENG" panose="02000400000000000000" pitchFamily="2" charset="0"/>
              </a:rPr>
              <a:t>Phonics books</a:t>
            </a:r>
            <a:br>
              <a:rPr lang="en-GB" sz="4000" b="1" u="sng" dirty="0">
                <a:solidFill>
                  <a:srgbClr val="0070C0"/>
                </a:solidFill>
                <a:latin typeface="Sassoon Joined ENG" panose="02000400000000000000" pitchFamily="2" charset="0"/>
              </a:rPr>
            </a:br>
            <a:r>
              <a:rPr lang="en-GB" sz="3100" dirty="0">
                <a:solidFill>
                  <a:schemeClr val="tx1"/>
                </a:solidFill>
                <a:latin typeface="Sassoon Joined ENG" panose="02000400000000000000" pitchFamily="2" charset="0"/>
              </a:rPr>
              <a:t>Changed every Friday</a:t>
            </a:r>
            <a:br>
              <a:rPr lang="en-GB" sz="3100" dirty="0">
                <a:solidFill>
                  <a:schemeClr val="tx1"/>
                </a:solidFill>
                <a:latin typeface="Sassoon Joined ENG" panose="02000400000000000000" pitchFamily="2" charset="0"/>
              </a:rPr>
            </a:br>
            <a:br>
              <a:rPr lang="en-GB" sz="3100" dirty="0">
                <a:solidFill>
                  <a:schemeClr val="tx1"/>
                </a:solidFill>
                <a:latin typeface="Sassoon Joined ENG" panose="02000400000000000000" pitchFamily="2" charset="0"/>
              </a:rPr>
            </a:br>
            <a:r>
              <a:rPr lang="en-GB" sz="4000" b="1" u="sng" dirty="0">
                <a:solidFill>
                  <a:srgbClr val="0070C0"/>
                </a:solidFill>
                <a:latin typeface="Sassoon Joined ENG" panose="02000400000000000000" pitchFamily="2" charset="0"/>
              </a:rPr>
              <a:t>P.E</a:t>
            </a:r>
            <a:br>
              <a:rPr lang="en-GB" sz="3200" b="1" u="sng" dirty="0">
                <a:solidFill>
                  <a:srgbClr val="0070C0"/>
                </a:solidFill>
                <a:latin typeface="Sassoon Joined ENG" panose="02000400000000000000" pitchFamily="2" charset="0"/>
              </a:rPr>
            </a:br>
            <a:r>
              <a:rPr lang="en-GB" sz="3200" dirty="0">
                <a:solidFill>
                  <a:schemeClr val="tx1"/>
                </a:solidFill>
                <a:latin typeface="Sassoon Joined ENG" panose="02000400000000000000" pitchFamily="2" charset="0"/>
              </a:rPr>
              <a:t>Is every Thursday</a:t>
            </a:r>
            <a:endParaRPr lang="en-GB" sz="31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AE2B6-A915-464A-B5C4-A00C0627E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assoon Joined ENG" panose="02000400000000000000" pitchFamily="2" charset="0"/>
              </a:rPr>
              <a:t>You can find our curriculum overview on the website.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5B9F04-9F9D-4D42-95F3-C55EF45249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75" t="27470" r="1175" b="1558"/>
          <a:stretch/>
        </p:blipFill>
        <p:spPr>
          <a:xfrm>
            <a:off x="215516" y="2060848"/>
            <a:ext cx="8712968" cy="421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885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DBCD9E3-0F4E-8245-90EB-E7CC45BF7650}"/>
              </a:ext>
            </a:extLst>
          </p:cNvPr>
          <p:cNvSpPr/>
          <p:nvPr/>
        </p:nvSpPr>
        <p:spPr>
          <a:xfrm>
            <a:off x="6089904" y="0"/>
            <a:ext cx="3054096" cy="6000750"/>
          </a:xfrm>
          <a:prstGeom prst="rect">
            <a:avLst/>
          </a:prstGeom>
          <a:solidFill>
            <a:srgbClr val="5BB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FF361C-AE0D-9742-80C6-8EACF75125B7}"/>
              </a:ext>
            </a:extLst>
          </p:cNvPr>
          <p:cNvGrpSpPr/>
          <p:nvPr/>
        </p:nvGrpSpPr>
        <p:grpSpPr>
          <a:xfrm>
            <a:off x="6382634" y="1595829"/>
            <a:ext cx="2550932" cy="5262171"/>
            <a:chOff x="-24597" y="1227408"/>
            <a:chExt cx="2817239" cy="4877958"/>
          </a:xfrm>
        </p:grpSpPr>
        <p:pic>
          <p:nvPicPr>
            <p:cNvPr id="6" name="Picture 5" descr="A close up of a sign&#10;&#10;Description automatically generated">
              <a:extLst>
                <a:ext uri="{FF2B5EF4-FFF2-40B4-BE49-F238E27FC236}">
                  <a16:creationId xmlns:a16="http://schemas.microsoft.com/office/drawing/2014/main" id="{0530BBE8-27D2-5544-9B21-CEE493099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48" y="3835656"/>
              <a:ext cx="1816100" cy="546100"/>
            </a:xfrm>
            <a:prstGeom prst="rect">
              <a:avLst/>
            </a:prstGeom>
          </p:spPr>
        </p:pic>
        <p:pic>
          <p:nvPicPr>
            <p:cNvPr id="7" name="Picture 6" descr="A picture containing plate, drawing, sitting&#10;&#10;Description automatically generated">
              <a:extLst>
                <a:ext uri="{FF2B5EF4-FFF2-40B4-BE49-F238E27FC236}">
                  <a16:creationId xmlns:a16="http://schemas.microsoft.com/office/drawing/2014/main" id="{F3823343-BFFF-8D40-B188-476DBD21E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436" y="4988113"/>
              <a:ext cx="2286000" cy="5207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48F1EBC-B217-2444-92CD-6095B092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891" y="4321272"/>
              <a:ext cx="1828800" cy="2794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66967FD-964B-544F-BF8B-7352285C5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5386" y="4548893"/>
              <a:ext cx="2070099" cy="482600"/>
            </a:xfrm>
            <a:prstGeom prst="rect">
              <a:avLst/>
            </a:prstGeom>
          </p:spPr>
        </p:pic>
        <p:pic>
          <p:nvPicPr>
            <p:cNvPr id="10" name="Picture 9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54DB2AF-63D6-BF46-9816-761FA9394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186" y="1227408"/>
              <a:ext cx="1770092" cy="2783947"/>
            </a:xfrm>
            <a:prstGeom prst="rect">
              <a:avLst/>
            </a:prstGeom>
          </p:spPr>
        </p:pic>
        <p:pic>
          <p:nvPicPr>
            <p:cNvPr id="11" name="Picture 1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AB440F65-563F-0843-9004-D9A19B857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597" y="5470713"/>
              <a:ext cx="2817239" cy="634653"/>
            </a:xfrm>
            <a:prstGeom prst="rect">
              <a:avLst/>
            </a:prstGeom>
          </p:spPr>
        </p:pic>
      </p:grp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ED84F2B-E2A8-A649-85A0-5D9BB0B9B1E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152" y="1053703"/>
            <a:ext cx="742298" cy="736997"/>
          </a:xfrm>
          <a:prstGeom prst="rect">
            <a:avLst/>
          </a:prstGeom>
        </p:spPr>
      </p:pic>
      <p:sp>
        <p:nvSpPr>
          <p:cNvPr id="14" name="Title 15">
            <a:extLst>
              <a:ext uri="{FF2B5EF4-FFF2-40B4-BE49-F238E27FC236}">
                <a16:creationId xmlns:a16="http://schemas.microsoft.com/office/drawing/2014/main" id="{2E49B11A-37A0-4763-8738-809EA1DC4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43" y="116632"/>
            <a:ext cx="4990437" cy="1125853"/>
          </a:xfrm>
        </p:spPr>
        <p:txBody>
          <a:bodyPr/>
          <a:lstStyle/>
          <a:p>
            <a:r>
              <a:rPr lang="en-US" dirty="0">
                <a:solidFill>
                  <a:srgbClr val="0066FF"/>
                </a:solidFill>
                <a:latin typeface="Sassoon Joined ENG" panose="02000400000000000000" pitchFamily="2" charset="0"/>
              </a:rPr>
              <a:t>Reading Cloud for Students</a:t>
            </a:r>
          </a:p>
        </p:txBody>
      </p:sp>
      <p:sp>
        <p:nvSpPr>
          <p:cNvPr id="15" name="Subtitle 16">
            <a:extLst>
              <a:ext uri="{FF2B5EF4-FFF2-40B4-BE49-F238E27FC236}">
                <a16:creationId xmlns:a16="http://schemas.microsoft.com/office/drawing/2014/main" id="{FC787923-BFAC-4409-966F-36084CB46A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779" y="1146184"/>
            <a:ext cx="4990437" cy="44964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Sassoon Joined ENG" panose="02000400000000000000" pitchFamily="2" charset="0"/>
              </a:rPr>
              <a:t>Join the student online community to: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009392DB-933D-4E73-96C7-2E619C3A5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343" y="1226097"/>
            <a:ext cx="5284538" cy="3327995"/>
          </a:xfrm>
        </p:spPr>
        <p:txBody>
          <a:bodyPr/>
          <a:lstStyle/>
          <a:p>
            <a:pPr marL="3914501" lvl="8" indent="-257175">
              <a:buFont typeface="Wingdings" panose="05000000000000000000" pitchFamily="2" charset="2"/>
              <a:buChar char="ü"/>
            </a:pPr>
            <a:endParaRPr lang="en-US" dirty="0">
              <a:latin typeface="Sassoon Joined ENG" panose="02000400000000000000" pitchFamily="2" charset="0"/>
            </a:endParaRP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  <a:latin typeface="Sassoon Joined ENG" panose="02000400000000000000" pitchFamily="2" charset="0"/>
              </a:rPr>
              <a:t>Search the catalogue and reserve library resources online at any time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  <a:latin typeface="Sassoon Joined ENG" panose="02000400000000000000" pitchFamily="2" charset="0"/>
              </a:rPr>
              <a:t>Write and share book reviews and blogs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  <a:latin typeface="Sassoon Joined ENG" panose="02000400000000000000" pitchFamily="2" charset="0"/>
              </a:rPr>
              <a:t>Find out about your </a:t>
            </a:r>
            <a:r>
              <a:rPr lang="en-US" sz="2000" dirty="0" err="1">
                <a:solidFill>
                  <a:schemeClr val="tx1"/>
                </a:solidFill>
                <a:latin typeface="Sassoon Joined ENG" panose="02000400000000000000" pitchFamily="2" charset="0"/>
              </a:rPr>
              <a:t>favourite</a:t>
            </a:r>
            <a:r>
              <a:rPr lang="en-US" sz="2000" dirty="0">
                <a:solidFill>
                  <a:schemeClr val="tx1"/>
                </a:solidFill>
                <a:latin typeface="Sassoon Joined ENG" panose="02000400000000000000" pitchFamily="2" charset="0"/>
              </a:rPr>
              <a:t> authors and their books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  <a:latin typeface="Sassoon Joined ENG" panose="02000400000000000000" pitchFamily="2" charset="0"/>
              </a:rPr>
              <a:t>Create your own reading lists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  <a:latin typeface="Sassoon Joined ENG" panose="02000400000000000000" pitchFamily="2" charset="0"/>
              </a:rPr>
              <a:t>Access a huge range of eBooks (Over 1,700 shared titles &amp; 500 audiobooks and class sets available)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  <a:latin typeface="Sassoon Joined ENG" panose="02000400000000000000" pitchFamily="2" charset="0"/>
              </a:rPr>
              <a:t>Take a look at recommendations for your next read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  <a:latin typeface="Sassoon Joined ENG" panose="02000400000000000000" pitchFamily="2" charset="0"/>
              </a:rPr>
              <a:t>View curricular websites and resources to help you with homework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  <a:latin typeface="Sassoon Joined ENG" panose="02000400000000000000" pitchFamily="2" charset="0"/>
              </a:rPr>
              <a:t>Chat online with your school friends about what you’re reading</a:t>
            </a:r>
            <a:br>
              <a:rPr lang="en-US" dirty="0"/>
            </a:br>
            <a:endParaRPr lang="en-US" dirty="0"/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8556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A5E637F-1D25-024B-BB45-123C931B73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940" y="4930272"/>
            <a:ext cx="850007" cy="803522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3CF51EEA-A023-934B-B912-7F3D51C2DD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947" y="5103971"/>
            <a:ext cx="668351" cy="8035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5CCB8E5-B4C7-FA43-9110-792480A98DC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780" y="4723075"/>
            <a:ext cx="860614" cy="10261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F74094-F87F-674B-8C63-8D017CAF2AE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77938" y="195381"/>
            <a:ext cx="742298" cy="736996"/>
          </a:xfrm>
          <a:prstGeom prst="rect">
            <a:avLst/>
          </a:prstGeom>
        </p:spPr>
      </p:pic>
      <p:sp>
        <p:nvSpPr>
          <p:cNvPr id="12" name="Title 7">
            <a:extLst>
              <a:ext uri="{FF2B5EF4-FFF2-40B4-BE49-F238E27FC236}">
                <a16:creationId xmlns:a16="http://schemas.microsoft.com/office/drawing/2014/main" id="{55281674-B431-44AF-9753-2D154F89F9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748" y="353684"/>
            <a:ext cx="7868080" cy="666022"/>
          </a:xfrm>
        </p:spPr>
        <p:txBody>
          <a:bodyPr/>
          <a:lstStyle/>
          <a:p>
            <a:r>
              <a:rPr lang="en-US" dirty="0">
                <a:solidFill>
                  <a:srgbClr val="0066FF"/>
                </a:solidFill>
                <a:latin typeface="Sassoon Joined ENG" panose="02000400000000000000" pitchFamily="2" charset="0"/>
              </a:rPr>
              <a:t>How to access Reading Cloud</a:t>
            </a:r>
          </a:p>
        </p:txBody>
      </p:sp>
      <p:sp>
        <p:nvSpPr>
          <p:cNvPr id="13" name="Subtitle 8">
            <a:extLst>
              <a:ext uri="{FF2B5EF4-FFF2-40B4-BE49-F238E27FC236}">
                <a16:creationId xmlns:a16="http://schemas.microsoft.com/office/drawing/2014/main" id="{B010F590-534B-44A9-BB78-D3B4FC4D8B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3560" y="942891"/>
            <a:ext cx="7868089" cy="342017"/>
          </a:xfrm>
        </p:spPr>
        <p:txBody>
          <a:bodyPr/>
          <a:lstStyle/>
          <a:p>
            <a:r>
              <a:rPr lang="en-US" sz="3600" dirty="0">
                <a:solidFill>
                  <a:srgbClr val="FF0000"/>
                </a:solidFill>
                <a:latin typeface="Sassoon Joined ENG" panose="02000400000000000000" pitchFamily="2" charset="0"/>
              </a:rPr>
              <a:t>Individual log-in details: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FBF3745-2A1F-4EA4-849D-D4122DB2B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1045" y="1776760"/>
            <a:ext cx="7765220" cy="2742655"/>
          </a:xfrm>
        </p:spPr>
        <p:txBody>
          <a:bodyPr/>
          <a:lstStyle/>
          <a:p>
            <a:r>
              <a:rPr lang="en-US" sz="2800" b="1" dirty="0">
                <a:solidFill>
                  <a:schemeClr val="tx1"/>
                </a:solidFill>
                <a:latin typeface="Sassoon Joined ENG" panose="02000400000000000000" pitchFamily="2" charset="0"/>
              </a:rPr>
              <a:t>Username</a:t>
            </a:r>
            <a:r>
              <a:rPr lang="en-US" sz="2800" dirty="0">
                <a:solidFill>
                  <a:schemeClr val="tx1"/>
                </a:solidFill>
                <a:latin typeface="Sassoon Joined ENG" panose="02000400000000000000" pitchFamily="2" charset="0"/>
              </a:rPr>
              <a:t>: 4-digit Pin</a:t>
            </a:r>
          </a:p>
          <a:p>
            <a:r>
              <a:rPr lang="en-US" sz="2800" b="1" dirty="0">
                <a:solidFill>
                  <a:schemeClr val="tx1"/>
                </a:solidFill>
                <a:latin typeface="Sassoon Joined ENG" panose="02000400000000000000" pitchFamily="2" charset="0"/>
              </a:rPr>
              <a:t>Password:</a:t>
            </a:r>
            <a:r>
              <a:rPr lang="en-US" sz="2800" dirty="0">
                <a:solidFill>
                  <a:schemeClr val="tx1"/>
                </a:solidFill>
                <a:latin typeface="Sassoon Joined ENG" panose="02000400000000000000" pitchFamily="2" charset="0"/>
              </a:rPr>
              <a:t> Date of Birth – ddmmyyyy  (02102014)</a:t>
            </a:r>
          </a:p>
          <a:p>
            <a:endParaRPr lang="en-US" sz="2800" b="1" dirty="0">
              <a:solidFill>
                <a:schemeClr val="tx1"/>
              </a:solidFill>
              <a:latin typeface="Sassoon Joined ENG" panose="02000400000000000000" pitchFamily="2" charset="0"/>
            </a:endParaRPr>
          </a:p>
          <a:p>
            <a:r>
              <a:rPr lang="en-US" sz="2800" b="1" dirty="0">
                <a:solidFill>
                  <a:schemeClr val="tx1"/>
                </a:solidFill>
                <a:latin typeface="Sassoon Joined ENG" panose="02000400000000000000" pitchFamily="2" charset="0"/>
              </a:rPr>
              <a:t>Children: </a:t>
            </a:r>
            <a:r>
              <a:rPr lang="en-US" sz="2800" dirty="0">
                <a:solidFill>
                  <a:schemeClr val="tx1"/>
                </a:solidFill>
                <a:latin typeface="Sassoon Joined ENG" panose="02000400000000000000" pitchFamily="2" charset="0"/>
              </a:rPr>
              <a:t> </a:t>
            </a:r>
          </a:p>
          <a:p>
            <a:r>
              <a:rPr lang="en-US" sz="2800" b="1" dirty="0">
                <a:solidFill>
                  <a:schemeClr val="tx1"/>
                </a:solidFill>
                <a:latin typeface="Sassoon Joined ENG" panose="02000400000000000000" pitchFamily="2" charset="0"/>
              </a:rPr>
              <a:t>Nursery, Reception, Year 1 &amp; Year 2: </a:t>
            </a:r>
            <a:r>
              <a:rPr lang="en-US" sz="2800" dirty="0">
                <a:solidFill>
                  <a:schemeClr val="tx1"/>
                </a:solidFill>
                <a:latin typeface="Sassoon Joined ENG" panose="02000400000000000000" pitchFamily="2" charset="0"/>
              </a:rPr>
              <a:t>log-in details given to teachers to be shared in communications home (tapestry) </a:t>
            </a:r>
          </a:p>
          <a:p>
            <a:r>
              <a:rPr lang="en-US" sz="2800" b="1" dirty="0">
                <a:solidFill>
                  <a:schemeClr val="tx1"/>
                </a:solidFill>
                <a:latin typeface="Sassoon Joined ENG" panose="02000400000000000000" pitchFamily="2" charset="0"/>
              </a:rPr>
              <a:t>Year 3, Year 4, Year 5 &amp; Year 6: </a:t>
            </a:r>
            <a:r>
              <a:rPr lang="en-US" sz="2800" dirty="0">
                <a:solidFill>
                  <a:schemeClr val="tx1"/>
                </a:solidFill>
                <a:latin typeface="Sassoon Joined ENG" panose="02000400000000000000" pitchFamily="2" charset="0"/>
              </a:rPr>
              <a:t>log-in details given                to children on labels to place in exercise book.</a:t>
            </a:r>
          </a:p>
        </p:txBody>
      </p:sp>
      <p:sp>
        <p:nvSpPr>
          <p:cNvPr id="15" name="Subtitle 8">
            <a:extLst>
              <a:ext uri="{FF2B5EF4-FFF2-40B4-BE49-F238E27FC236}">
                <a16:creationId xmlns:a16="http://schemas.microsoft.com/office/drawing/2014/main" id="{95CA3141-0FF5-4D87-9278-D55975267C4C}"/>
              </a:ext>
            </a:extLst>
          </p:cNvPr>
          <p:cNvSpPr txBox="1">
            <a:spLocks/>
          </p:cNvSpPr>
          <p:nvPr/>
        </p:nvSpPr>
        <p:spPr>
          <a:xfrm>
            <a:off x="353568" y="3869872"/>
            <a:ext cx="7868082" cy="54292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67" b="1" kern="1200" spc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5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0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66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1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77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32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8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43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D1D2EEBC-F881-4275-B9DD-AFEA9D356D93}"/>
              </a:ext>
            </a:extLst>
          </p:cNvPr>
          <p:cNvSpPr txBox="1">
            <a:spLocks/>
          </p:cNvSpPr>
          <p:nvPr/>
        </p:nvSpPr>
        <p:spPr>
          <a:xfrm>
            <a:off x="353563" y="3612697"/>
            <a:ext cx="7868085" cy="238805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0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66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1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77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8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43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BBB5B7-A566-47AE-87DB-A30CAE4B4D9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24" y="2708920"/>
            <a:ext cx="1614606" cy="8765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4DFF41-3280-49E2-8FFA-70E3FC9E5ED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863" y="2708920"/>
            <a:ext cx="1669660" cy="91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85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A5E637F-1D25-024B-BB45-123C931B73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940" y="4930272"/>
            <a:ext cx="850007" cy="803522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3CF51EEA-A023-934B-B912-7F3D51C2DD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729" y="5434280"/>
            <a:ext cx="668351" cy="8035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5CCB8E5-B4C7-FA43-9110-792480A98DC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780" y="4723075"/>
            <a:ext cx="860614" cy="10261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F74094-F87F-674B-8C63-8D017CAF2AE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2859" y="258081"/>
            <a:ext cx="742298" cy="736996"/>
          </a:xfrm>
          <a:prstGeom prst="rect">
            <a:avLst/>
          </a:prstGeom>
        </p:spPr>
      </p:pic>
      <p:sp>
        <p:nvSpPr>
          <p:cNvPr id="12" name="Title 7">
            <a:extLst>
              <a:ext uri="{FF2B5EF4-FFF2-40B4-BE49-F238E27FC236}">
                <a16:creationId xmlns:a16="http://schemas.microsoft.com/office/drawing/2014/main" id="{55281674-B431-44AF-9753-2D154F89F9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700" y="210483"/>
            <a:ext cx="7868080" cy="666022"/>
          </a:xfrm>
        </p:spPr>
        <p:txBody>
          <a:bodyPr/>
          <a:lstStyle/>
          <a:p>
            <a:r>
              <a:rPr lang="en-US" sz="4400" dirty="0">
                <a:solidFill>
                  <a:srgbClr val="0066FF"/>
                </a:solidFill>
                <a:latin typeface="Sassoon Joined ENG" panose="02000400000000000000" pitchFamily="2" charset="0"/>
              </a:rPr>
              <a:t>How to access Reading Cloud</a:t>
            </a:r>
          </a:p>
        </p:txBody>
      </p:sp>
      <p:sp>
        <p:nvSpPr>
          <p:cNvPr id="15" name="Subtitle 8">
            <a:extLst>
              <a:ext uri="{FF2B5EF4-FFF2-40B4-BE49-F238E27FC236}">
                <a16:creationId xmlns:a16="http://schemas.microsoft.com/office/drawing/2014/main" id="{95CA3141-0FF5-4D87-9278-D55975267C4C}"/>
              </a:ext>
            </a:extLst>
          </p:cNvPr>
          <p:cNvSpPr txBox="1">
            <a:spLocks/>
          </p:cNvSpPr>
          <p:nvPr/>
        </p:nvSpPr>
        <p:spPr>
          <a:xfrm>
            <a:off x="353568" y="3869872"/>
            <a:ext cx="7868082" cy="54292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67" b="1" kern="1200" spc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5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0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66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1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77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32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8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43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D1D2EEBC-F881-4275-B9DD-AFEA9D356D93}"/>
              </a:ext>
            </a:extLst>
          </p:cNvPr>
          <p:cNvSpPr txBox="1">
            <a:spLocks/>
          </p:cNvSpPr>
          <p:nvPr/>
        </p:nvSpPr>
        <p:spPr>
          <a:xfrm>
            <a:off x="399416" y="1007876"/>
            <a:ext cx="8006732" cy="411679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5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0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66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1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77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8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43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Sassoon Joined ENG" panose="02000400000000000000" pitchFamily="2" charset="0"/>
              </a:rPr>
              <a:t>Logging on:</a:t>
            </a:r>
          </a:p>
          <a:p>
            <a:endParaRPr lang="en-US" sz="1800" dirty="0">
              <a:solidFill>
                <a:schemeClr val="tx1"/>
              </a:solidFill>
              <a:latin typeface="Sassoon Joined ENG" panose="02000400000000000000" pitchFamily="2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Sassoon Joined ENG" panose="02000400000000000000" pitchFamily="2" charset="0"/>
              </a:rPr>
              <a:t>1.Reading Cloud website:  </a:t>
            </a:r>
            <a:r>
              <a:rPr lang="en-US" sz="2000" b="1" dirty="0">
                <a:solidFill>
                  <a:schemeClr val="tx1"/>
                </a:solidFill>
                <a:latin typeface="Sassoon Joined ENG" panose="02000400000000000000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https://www.readingcloud.net/</a:t>
            </a:r>
            <a:r>
              <a:rPr lang="en-US" sz="2000" b="1" dirty="0">
                <a:solidFill>
                  <a:schemeClr val="tx1"/>
                </a:solidFill>
                <a:latin typeface="Sassoon Joined ENG" panose="02000400000000000000" pitchFamily="2" charset="0"/>
              </a:rPr>
              <a:t> </a:t>
            </a:r>
          </a:p>
          <a:p>
            <a:r>
              <a:rPr lang="en-US" sz="2000" dirty="0">
                <a:solidFill>
                  <a:schemeClr val="tx1"/>
                </a:solidFill>
                <a:latin typeface="Sassoon Joined ENG" panose="02000400000000000000" pitchFamily="2" charset="0"/>
              </a:rPr>
              <a:t>Select: School: St Joseph’s Catholic Primary </a:t>
            </a:r>
            <a:r>
              <a:rPr lang="en-US" sz="2000" b="1" dirty="0">
                <a:solidFill>
                  <a:schemeClr val="tx1"/>
                </a:solidFill>
                <a:latin typeface="Sassoon Joined ENG" panose="02000400000000000000" pitchFamily="2" charset="0"/>
              </a:rPr>
              <a:t>N19 5NE</a:t>
            </a:r>
          </a:p>
          <a:p>
            <a:endParaRPr lang="en-US" sz="2000" b="1" dirty="0">
              <a:solidFill>
                <a:schemeClr val="tx1"/>
              </a:solidFill>
              <a:latin typeface="Sassoon Joined ENG" panose="02000400000000000000" pitchFamily="2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Sassoon Joined ENG" panose="02000400000000000000" pitchFamily="2" charset="0"/>
              </a:rPr>
              <a:t>2. School website: </a:t>
            </a:r>
            <a:r>
              <a:rPr lang="en-GB" sz="2000" b="1" u="sng" dirty="0">
                <a:solidFill>
                  <a:schemeClr val="tx1"/>
                </a:solidFill>
                <a:latin typeface="Sassoon Joined ENG" panose="02000400000000000000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https://st-josephs.islington.sch.uk/</a:t>
            </a:r>
            <a:r>
              <a:rPr lang="en-GB" sz="2000" b="1" u="sng" dirty="0">
                <a:solidFill>
                  <a:schemeClr val="tx1"/>
                </a:solidFill>
                <a:latin typeface="Sassoon Joined ENG" panose="02000400000000000000" pitchFamily="2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Sassoon Joined ENG" panose="02000400000000000000" pitchFamily="2" charset="0"/>
              </a:rPr>
              <a:t>(follow the News tab to Library)</a:t>
            </a:r>
          </a:p>
          <a:p>
            <a:endParaRPr lang="en-US" sz="2000" dirty="0">
              <a:solidFill>
                <a:schemeClr val="tx1"/>
              </a:solidFill>
              <a:latin typeface="Sassoon Joined ENG" panose="02000400000000000000" pitchFamily="2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Sassoon Joined ENG" panose="02000400000000000000" pitchFamily="2" charset="0"/>
              </a:rPr>
              <a:t>3. School tablets have a </a:t>
            </a:r>
            <a:r>
              <a:rPr lang="en-US" sz="2000" b="1" dirty="0">
                <a:solidFill>
                  <a:schemeClr val="tx1"/>
                </a:solidFill>
                <a:latin typeface="Sassoon Joined ENG" panose="02000400000000000000" pitchFamily="2" charset="0"/>
              </a:rPr>
              <a:t>Reading Cloud Shortcut App</a:t>
            </a:r>
          </a:p>
          <a:p>
            <a:endParaRPr lang="en-US" sz="2000" dirty="0">
              <a:solidFill>
                <a:schemeClr val="tx1"/>
              </a:solidFill>
              <a:latin typeface="Sassoon Joined ENG" panose="02000400000000000000" pitchFamily="2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Sassoon Joined ENG" panose="02000400000000000000" pitchFamily="2" charset="0"/>
              </a:rPr>
              <a:t>4. Reading Cloud App: iPhone, Android phone or tablet – Reading Cloud (iMLS Student)</a:t>
            </a:r>
          </a:p>
          <a:p>
            <a:r>
              <a:rPr lang="en-GB" sz="2000" b="1" u="sng" dirty="0">
                <a:solidFill>
                  <a:schemeClr val="tx1"/>
                </a:solidFill>
                <a:latin typeface="Sassoon Joined ENG" panose="02000400000000000000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https://apps.apple.com/my/app/imls-student/id1280515754</a:t>
            </a:r>
            <a:r>
              <a:rPr lang="en-GB" sz="2000" b="1" u="sng" dirty="0">
                <a:solidFill>
                  <a:schemeClr val="tx1"/>
                </a:solidFill>
                <a:latin typeface="Sassoon Joined ENG" panose="02000400000000000000" pitchFamily="2" charset="0"/>
              </a:rPr>
              <a:t> </a:t>
            </a:r>
          </a:p>
          <a:p>
            <a:endParaRPr lang="en-GB" sz="2000" b="1" u="sng" dirty="0">
              <a:solidFill>
                <a:schemeClr val="tx1"/>
              </a:solidFill>
              <a:latin typeface="Sassoon Joined ENG" panose="02000400000000000000" pitchFamily="2" charset="0"/>
            </a:endParaRPr>
          </a:p>
          <a:p>
            <a:r>
              <a:rPr lang="en-GB" sz="2000" b="1" dirty="0">
                <a:solidFill>
                  <a:schemeClr val="tx1"/>
                </a:solidFill>
                <a:latin typeface="Sassoon Joined ENG" panose="02000400000000000000" pitchFamily="2" charset="0"/>
              </a:rPr>
              <a:t>5. QR code </a:t>
            </a:r>
          </a:p>
          <a:p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8AA422-366B-43CD-8774-6A97E6C3BD1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271" y="5703260"/>
            <a:ext cx="788708" cy="78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68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EDE9A03B-1845-46C1-AE0E-94733BC0F6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311150"/>
            <a:ext cx="8229600" cy="1143000"/>
          </a:xfrm>
        </p:spPr>
        <p:txBody>
          <a:bodyPr/>
          <a:lstStyle/>
          <a:p>
            <a:r>
              <a:rPr lang="en-GB" altLang="en-US" b="1" dirty="0">
                <a:solidFill>
                  <a:srgbClr val="0066FF"/>
                </a:solidFill>
                <a:latin typeface="Sassoon Joined ENG" panose="02000400000000000000" pitchFamily="2" charset="0"/>
              </a:rPr>
              <a:t>School Website </a:t>
            </a:r>
            <a:endParaRPr lang="en-GB" altLang="en-US" dirty="0">
              <a:solidFill>
                <a:srgbClr val="0066FF"/>
              </a:solidFill>
              <a:latin typeface="Sassoon Joined ENG" panose="020004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83DFD-9CE0-418D-B0AF-1A75119D0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188" y="1431925"/>
            <a:ext cx="8456612" cy="4895850"/>
          </a:xfrm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en-GB" u="sng" dirty="0">
                <a:latin typeface="Sassoon Joined ENG"/>
              </a:rPr>
              <a:t>http://www.st-josephs.islington.sch.uk/</a:t>
            </a:r>
          </a:p>
          <a:p>
            <a:pPr>
              <a:defRPr/>
            </a:pPr>
            <a:r>
              <a:rPr lang="en-GB" dirty="0">
                <a:latin typeface="Sassoon Joined ENG"/>
              </a:rPr>
              <a:t>Check our website for our curriculum information and our blog.</a:t>
            </a:r>
          </a:p>
          <a:p>
            <a:pPr>
              <a:defRPr/>
            </a:pPr>
            <a:r>
              <a:rPr lang="en-GB" dirty="0">
                <a:latin typeface="Sassoon Joined ENG"/>
              </a:rPr>
              <a:t>Don’t forget to follow us on Twitter - </a:t>
            </a:r>
            <a:r>
              <a:rPr lang="en-GB" dirty="0">
                <a:solidFill>
                  <a:srgbClr val="0066FF"/>
                </a:solidFill>
                <a:latin typeface="Sassoon Joined ENG"/>
              </a:rPr>
              <a:t>@</a:t>
            </a:r>
            <a:r>
              <a:rPr lang="en-GB" dirty="0" err="1">
                <a:solidFill>
                  <a:srgbClr val="0066FF"/>
                </a:solidFill>
                <a:latin typeface="Sassoon Joined ENG"/>
              </a:rPr>
              <a:t>stjhighgate</a:t>
            </a:r>
            <a:endParaRPr lang="en-GB" dirty="0">
              <a:solidFill>
                <a:srgbClr val="0066FF"/>
              </a:solidFill>
              <a:latin typeface="Sassoon Joined ENG"/>
            </a:endParaRPr>
          </a:p>
          <a:p>
            <a:pPr>
              <a:defRPr/>
            </a:pPr>
            <a:r>
              <a:rPr lang="en-GB" dirty="0">
                <a:latin typeface="Sassoon Joined ENG"/>
              </a:rPr>
              <a:t>Buying uniform and uniform expectations. </a:t>
            </a:r>
          </a:p>
          <a:p>
            <a:pPr>
              <a:defRPr/>
            </a:pPr>
            <a:r>
              <a:rPr lang="en-GB" dirty="0">
                <a:latin typeface="Sassoon Joined ENG"/>
              </a:rPr>
              <a:t>Parent Pay Please sign up for this in the school office! </a:t>
            </a:r>
          </a:p>
          <a:p>
            <a:pPr marL="0" indent="0">
              <a:buFontTx/>
              <a:buNone/>
              <a:defRPr/>
            </a:pPr>
            <a:endParaRPr lang="en-GB" dirty="0"/>
          </a:p>
        </p:txBody>
      </p:sp>
      <p:pic>
        <p:nvPicPr>
          <p:cNvPr id="19460" name="Picture 3" descr="St Joseph's Catholic Primary School">
            <a:hlinkClick r:id="rId2"/>
            <a:extLst>
              <a:ext uri="{FF2B5EF4-FFF2-40B4-BE49-F238E27FC236}">
                <a16:creationId xmlns:a16="http://schemas.microsoft.com/office/drawing/2014/main" id="{41F0EAC3-7FC4-4636-87C1-905643F53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158750"/>
            <a:ext cx="1425575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6" descr="Image result for twitter clipart">
            <a:extLst>
              <a:ext uri="{FF2B5EF4-FFF2-40B4-BE49-F238E27FC236}">
                <a16:creationId xmlns:a16="http://schemas.microsoft.com/office/drawing/2014/main" id="{4DDE5EE7-6144-47D1-862A-096834891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289331"/>
            <a:ext cx="1306488" cy="1419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8" descr="Image result for friends clipart">
            <a:extLst>
              <a:ext uri="{FF2B5EF4-FFF2-40B4-BE49-F238E27FC236}">
                <a16:creationId xmlns:a16="http://schemas.microsoft.com/office/drawing/2014/main" id="{6A351391-7043-4E02-986C-32E832DCC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2" b="32841"/>
          <a:stretch>
            <a:fillRect/>
          </a:stretch>
        </p:blipFill>
        <p:spPr bwMode="auto">
          <a:xfrm>
            <a:off x="2987675" y="5565775"/>
            <a:ext cx="3240088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>
            <a:extLst>
              <a:ext uri="{FF2B5EF4-FFF2-40B4-BE49-F238E27FC236}">
                <a16:creationId xmlns:a16="http://schemas.microsoft.com/office/drawing/2014/main" id="{9C02849F-2017-4F7F-B27A-2EAF6CF58DF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3850" y="549275"/>
            <a:ext cx="8229600" cy="55054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sz="5400" dirty="0">
                <a:solidFill>
                  <a:srgbClr val="FF0066"/>
                </a:solidFill>
                <a:latin typeface="Sassoon Joined ENG"/>
              </a:rPr>
              <a:t> </a:t>
            </a:r>
          </a:p>
          <a:p>
            <a:pPr marL="0" indent="0" algn="ctr" eaLnBrk="1" hangingPunct="1">
              <a:lnSpc>
                <a:spcPct val="80000"/>
              </a:lnSpc>
              <a:buFontTx/>
              <a:buNone/>
              <a:defRPr/>
            </a:pPr>
            <a:r>
              <a:rPr lang="en-GB" sz="5400" dirty="0">
                <a:solidFill>
                  <a:srgbClr val="0066FF"/>
                </a:solidFill>
                <a:latin typeface="Sassoon Joined ENG"/>
              </a:rPr>
              <a:t>Thank you for attending.</a:t>
            </a:r>
          </a:p>
          <a:p>
            <a:pPr marL="0" indent="0" algn="ctr" eaLnBrk="1" hangingPunct="1">
              <a:lnSpc>
                <a:spcPct val="80000"/>
              </a:lnSpc>
              <a:buFontTx/>
              <a:buNone/>
              <a:defRPr/>
            </a:pPr>
            <a:r>
              <a:rPr lang="en-GB" sz="5400">
                <a:solidFill>
                  <a:srgbClr val="0066FF"/>
                </a:solidFill>
                <a:latin typeface="Sassoon Joined ENG"/>
              </a:rPr>
              <a:t>Any questions?</a:t>
            </a:r>
            <a:endParaRPr lang="en-GB" sz="5400" dirty="0">
              <a:latin typeface="Sassoon Joined ENG"/>
            </a:endParaRPr>
          </a:p>
        </p:txBody>
      </p:sp>
      <p:pic>
        <p:nvPicPr>
          <p:cNvPr id="22531" name="Picture 3" descr="St Joseph's Catholic Primary School">
            <a:hlinkClick r:id="rId2"/>
            <a:extLst>
              <a:ext uri="{FF2B5EF4-FFF2-40B4-BE49-F238E27FC236}">
                <a16:creationId xmlns:a16="http://schemas.microsoft.com/office/drawing/2014/main" id="{7EC75A37-0EBA-47C0-A423-1121214A4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63" y="2852738"/>
            <a:ext cx="1438275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7A07A9B4-DCEC-4204-A8E0-06D2A4EC1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557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2000" dirty="0">
              <a:latin typeface="SassoonPrimaryInfant" pitchFamily="2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b="1" u="sng" dirty="0">
                <a:solidFill>
                  <a:srgbClr val="0070C0"/>
                </a:solidFill>
                <a:latin typeface="Sassoon Joined ENG" panose="02000400000000000000" pitchFamily="2" charset="0"/>
              </a:rPr>
              <a:t>Our School Prayer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4000" dirty="0">
              <a:latin typeface="Sassoon Joined ENG" panose="02000400000000000000" pitchFamily="2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dirty="0">
                <a:latin typeface="Sassoon Joined ENG" panose="02000400000000000000" pitchFamily="2" charset="0"/>
              </a:rPr>
              <a:t>This is our school, let peace be found here.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dirty="0">
                <a:latin typeface="Sassoon Joined ENG" panose="02000400000000000000" pitchFamily="2" charset="0"/>
              </a:rPr>
              <a:t>Let the rooms be full of happiness.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dirty="0">
                <a:latin typeface="Sassoon Joined ENG" panose="02000400000000000000" pitchFamily="2" charset="0"/>
              </a:rPr>
              <a:t>Let love abide here,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dirty="0">
                <a:latin typeface="Sassoon Joined ENG" panose="02000400000000000000" pitchFamily="2" charset="0"/>
              </a:rPr>
              <a:t>Love for one another, love for God.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dirty="0">
                <a:latin typeface="Sassoon Joined ENG" panose="02000400000000000000" pitchFamily="2" charset="0"/>
              </a:rPr>
              <a:t>Let us remember that as many hands build a house,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dirty="0">
                <a:latin typeface="Sassoon Joined ENG" panose="02000400000000000000" pitchFamily="2" charset="0"/>
              </a:rPr>
              <a:t>So many hearts make a school.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dirty="0">
              <a:latin typeface="Sassoon Joined ENG" panose="02000400000000000000" pitchFamily="2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dirty="0">
                <a:latin typeface="Sassoon Joined ENG" panose="02000400000000000000" pitchFamily="2" charset="0"/>
              </a:rPr>
              <a:t>Amen</a:t>
            </a:r>
          </a:p>
        </p:txBody>
      </p:sp>
      <p:pic>
        <p:nvPicPr>
          <p:cNvPr id="4" name="Picture 10" descr="St Joseph's Catholic Primary School">
            <a:hlinkClick r:id="rId2"/>
            <a:extLst>
              <a:ext uri="{FF2B5EF4-FFF2-40B4-BE49-F238E27FC236}">
                <a16:creationId xmlns:a16="http://schemas.microsoft.com/office/drawing/2014/main" id="{D0BCED0B-D02B-4C97-AFE0-31AFD6E37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653136"/>
            <a:ext cx="1619672" cy="198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3589" y="551722"/>
            <a:ext cx="7654203" cy="1080120"/>
          </a:xfrm>
        </p:spPr>
        <p:txBody>
          <a:bodyPr>
            <a:normAutofit/>
          </a:bodyPr>
          <a:lstStyle/>
          <a:p>
            <a:r>
              <a:rPr lang="en-GB" sz="4400" dirty="0">
                <a:solidFill>
                  <a:srgbClr val="0070C0"/>
                </a:solidFill>
                <a:latin typeface="Sassoon Joined ENG" panose="02000400000000000000" pitchFamily="2" charset="0"/>
              </a:rPr>
              <a:t>Reception Team</a:t>
            </a:r>
          </a:p>
          <a:p>
            <a:endParaRPr lang="en-GB" sz="4400" dirty="0">
              <a:solidFill>
                <a:srgbClr val="00B0F0"/>
              </a:solidFill>
              <a:latin typeface="Museo 100" panose="02000000000000000000" pitchFamily="50" charset="0"/>
            </a:endParaRPr>
          </a:p>
          <a:p>
            <a:endParaRPr lang="en-GB" sz="4400" dirty="0">
              <a:solidFill>
                <a:srgbClr val="00B0F0"/>
              </a:solidFill>
            </a:endParaRPr>
          </a:p>
        </p:txBody>
      </p:sp>
      <p:sp>
        <p:nvSpPr>
          <p:cNvPr id="5" name="AutoShape 2" descr="https://mail.lgflmail.org/owa/service.svc/s/GetFileAttachment?id=AAMkAGM5YWJiZWI0LTAwY2YtNGFkZi1iNGIyLTA2MDFlYmFkZTFhNABGAAAAAACUUJ5Tg8nCTqpZfj9WsKJaBwBnGkxJmKDTQKGE%2Fu960oNLAAAAAAEMAABnGkxJmKDTQKGE%2Fu960oNLAACdMGnKAAABEgAQAAdV2jRlm49EozjYwim9er4%3D&amp;isImagePreview=True&amp;X-OWA-CANARY=2dVy23dWB0WwmksRrAwi7TgbjcbCadgIu0m3twK_byz3apmb8npvtsssXccBTq5zrXWqdNKRGVg.">
            <a:extLst>
              <a:ext uri="{FF2B5EF4-FFF2-40B4-BE49-F238E27FC236}">
                <a16:creationId xmlns:a16="http://schemas.microsoft.com/office/drawing/2014/main" id="{02E9B8CD-FF6B-4266-BF1E-D4EC4E3F94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6A1B24-F86F-4120-B34C-4E35DC6FCAEE}"/>
              </a:ext>
            </a:extLst>
          </p:cNvPr>
          <p:cNvSpPr txBox="1"/>
          <p:nvPr/>
        </p:nvSpPr>
        <p:spPr>
          <a:xfrm>
            <a:off x="713589" y="3073568"/>
            <a:ext cx="23402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66FF"/>
                </a:solidFill>
                <a:latin typeface="Sassoon Joined ENG" panose="02000400000000000000" pitchFamily="2" charset="0"/>
                <a:cs typeface="+mj-cs"/>
              </a:rPr>
              <a:t>Miss Smith</a:t>
            </a:r>
          </a:p>
          <a:p>
            <a:pPr algn="ctr"/>
            <a:r>
              <a:rPr lang="en-US" sz="2000" b="1" dirty="0">
                <a:solidFill>
                  <a:srgbClr val="0066FF"/>
                </a:solidFill>
                <a:latin typeface="Sassoon Joined ENG" panose="02000400000000000000" pitchFamily="2" charset="0"/>
                <a:cs typeface="+mj-cs"/>
              </a:rPr>
              <a:t>Red Class Teacher</a:t>
            </a:r>
          </a:p>
          <a:p>
            <a:pPr algn="ctr"/>
            <a:r>
              <a:rPr lang="en-US" sz="2000" b="1" dirty="0">
                <a:solidFill>
                  <a:srgbClr val="0066FF"/>
                </a:solidFill>
                <a:latin typeface="Sassoon Joined ENG" panose="02000400000000000000" pitchFamily="2" charset="0"/>
                <a:cs typeface="+mj-cs"/>
              </a:rPr>
              <a:t>EYFS Phase Leader</a:t>
            </a:r>
            <a:endParaRPr lang="en-US" sz="2000" b="1" dirty="0">
              <a:solidFill>
                <a:srgbClr val="0066FF"/>
              </a:solidFill>
              <a:latin typeface="Museo 300"/>
              <a:cs typeface="Museo 30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890DDC-5D11-4543-AE3C-72BDE3F12997}"/>
              </a:ext>
            </a:extLst>
          </p:cNvPr>
          <p:cNvSpPr txBox="1"/>
          <p:nvPr/>
        </p:nvSpPr>
        <p:spPr>
          <a:xfrm>
            <a:off x="801301" y="5952335"/>
            <a:ext cx="2340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66FF"/>
                </a:solidFill>
                <a:latin typeface="Sassoon Joined ENG" panose="02000400000000000000" pitchFamily="2" charset="0"/>
                <a:cs typeface="+mj-cs"/>
              </a:rPr>
              <a:t>Mrs</a:t>
            </a:r>
            <a:r>
              <a:rPr lang="en-US" sz="2000" b="1" dirty="0">
                <a:solidFill>
                  <a:srgbClr val="0066FF"/>
                </a:solidFill>
                <a:latin typeface="Sassoon Joined ENG" panose="02000400000000000000" pitchFamily="2" charset="0"/>
                <a:cs typeface="+mj-cs"/>
              </a:rPr>
              <a:t> Fulton</a:t>
            </a:r>
          </a:p>
          <a:p>
            <a:pPr algn="ctr"/>
            <a:r>
              <a:rPr lang="en-US" sz="2000" b="1" dirty="0">
                <a:solidFill>
                  <a:srgbClr val="0066FF"/>
                </a:solidFill>
                <a:latin typeface="Sassoon Joined ENG" panose="02000400000000000000" pitchFamily="2" charset="0"/>
                <a:cs typeface="+mj-cs"/>
              </a:rPr>
              <a:t>Teaching Assistant</a:t>
            </a:r>
            <a:endParaRPr lang="en-US" sz="2000" b="1" dirty="0">
              <a:solidFill>
                <a:srgbClr val="0066FF"/>
              </a:solidFill>
              <a:latin typeface="Museo 300"/>
              <a:cs typeface="Museo 300"/>
            </a:endParaRPr>
          </a:p>
        </p:txBody>
      </p:sp>
      <p:pic>
        <p:nvPicPr>
          <p:cNvPr id="12" name="Picture 10" descr="St Joseph's Catholic Primary School">
            <a:hlinkClick r:id="rId3"/>
            <a:extLst>
              <a:ext uri="{FF2B5EF4-FFF2-40B4-BE49-F238E27FC236}">
                <a16:creationId xmlns:a16="http://schemas.microsoft.com/office/drawing/2014/main" id="{EED6EB09-DF28-4459-9E12-07C0B8740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855" y="2587562"/>
            <a:ext cx="1619672" cy="198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D15D52D-F1D9-4F07-AAE5-5E36840A1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595" y="1268760"/>
            <a:ext cx="1619673" cy="1747170"/>
          </a:xfrm>
          <a:prstGeom prst="rect">
            <a:avLst/>
          </a:prstGeom>
          <a:noFill/>
          <a:ln w="38100" algn="ctr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CBE3AF8-AF12-45D7-825B-4E743FC50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543" y="4080711"/>
            <a:ext cx="1647725" cy="1725435"/>
          </a:xfrm>
          <a:prstGeom prst="rect">
            <a:avLst/>
          </a:prstGeom>
          <a:noFill/>
          <a:ln w="38100" algn="ctr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D5D38213-DD82-42AC-B485-8B42CDFB3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262" y="1304557"/>
            <a:ext cx="1619671" cy="1769011"/>
          </a:xfrm>
          <a:prstGeom prst="rect">
            <a:avLst/>
          </a:prstGeom>
          <a:noFill/>
          <a:ln w="38100" algn="ctr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00BDA08-B590-4BB4-B2BC-C6CF4321BF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9" b="9129"/>
          <a:stretch/>
        </p:blipFill>
        <p:spPr bwMode="auto">
          <a:xfrm>
            <a:off x="6362731" y="4080711"/>
            <a:ext cx="1647726" cy="1836394"/>
          </a:xfrm>
          <a:prstGeom prst="rect">
            <a:avLst/>
          </a:prstGeom>
          <a:noFill/>
          <a:ln w="38100" algn="ctr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136DA9B-1F69-4DA1-9ABB-678BFA1001B1}"/>
              </a:ext>
            </a:extLst>
          </p:cNvPr>
          <p:cNvSpPr txBox="1"/>
          <p:nvPr/>
        </p:nvSpPr>
        <p:spPr>
          <a:xfrm>
            <a:off x="5940152" y="6016110"/>
            <a:ext cx="2340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66FF"/>
                </a:solidFill>
                <a:latin typeface="Sassoon Joined ENG" panose="02000400000000000000" pitchFamily="2" charset="0"/>
                <a:cs typeface="+mj-cs"/>
              </a:rPr>
              <a:t>Mrs</a:t>
            </a:r>
            <a:r>
              <a:rPr lang="en-US" sz="2000" b="1" dirty="0">
                <a:solidFill>
                  <a:srgbClr val="0066FF"/>
                </a:solidFill>
                <a:latin typeface="Sassoon Joined ENG" panose="02000400000000000000" pitchFamily="2" charset="0"/>
                <a:cs typeface="+mj-cs"/>
              </a:rPr>
              <a:t> Judge</a:t>
            </a:r>
          </a:p>
          <a:p>
            <a:pPr algn="ctr"/>
            <a:r>
              <a:rPr lang="en-US" sz="2000" b="1" dirty="0">
                <a:solidFill>
                  <a:srgbClr val="0066FF"/>
                </a:solidFill>
                <a:latin typeface="Sassoon Joined ENG" panose="02000400000000000000" pitchFamily="2" charset="0"/>
                <a:cs typeface="+mj-cs"/>
              </a:rPr>
              <a:t>Teaching Assistant</a:t>
            </a:r>
            <a:endParaRPr lang="en-US" sz="2000" b="1" dirty="0">
              <a:solidFill>
                <a:srgbClr val="0066FF"/>
              </a:solidFill>
              <a:latin typeface="Museo 300"/>
              <a:cs typeface="Museo 30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49C102-A369-4D91-932B-7629DCB3F7FD}"/>
              </a:ext>
            </a:extLst>
          </p:cNvPr>
          <p:cNvSpPr txBox="1"/>
          <p:nvPr/>
        </p:nvSpPr>
        <p:spPr>
          <a:xfrm>
            <a:off x="6090151" y="3172573"/>
            <a:ext cx="2340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66FF"/>
                </a:solidFill>
                <a:latin typeface="Sassoon Joined ENG" panose="02000400000000000000" pitchFamily="2" charset="0"/>
                <a:cs typeface="+mj-cs"/>
              </a:rPr>
              <a:t>Miss Kennedy</a:t>
            </a:r>
          </a:p>
          <a:p>
            <a:pPr algn="ctr"/>
            <a:r>
              <a:rPr lang="en-US" sz="2000" b="1" dirty="0">
                <a:solidFill>
                  <a:srgbClr val="0066FF"/>
                </a:solidFill>
                <a:latin typeface="Sassoon Joined ENG" panose="02000400000000000000" pitchFamily="2" charset="0"/>
                <a:cs typeface="+mj-cs"/>
              </a:rPr>
              <a:t>Ruby Class Teacher</a:t>
            </a:r>
          </a:p>
        </p:txBody>
      </p:sp>
    </p:spTree>
    <p:extLst>
      <p:ext uri="{BB962C8B-B14F-4D97-AF65-F5344CB8AC3E}">
        <p14:creationId xmlns:p14="http://schemas.microsoft.com/office/powerpoint/2010/main" val="3969993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14998" y="3527451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66FF"/>
                </a:solidFill>
                <a:latin typeface="Sassoon Joined ENG" panose="02000400000000000000" pitchFamily="2" charset="0"/>
                <a:cs typeface="+mj-cs"/>
              </a:rPr>
              <a:t>Ms</a:t>
            </a:r>
            <a:r>
              <a:rPr lang="en-US" sz="2000" b="1" dirty="0">
                <a:solidFill>
                  <a:srgbClr val="0066FF"/>
                </a:solidFill>
                <a:latin typeface="Sassoon Joined ENG" panose="02000400000000000000" pitchFamily="2" charset="0"/>
                <a:cs typeface="+mj-cs"/>
              </a:rPr>
              <a:t> Suliga</a:t>
            </a:r>
          </a:p>
          <a:p>
            <a:pPr algn="ctr"/>
            <a:r>
              <a:rPr lang="en-US" sz="2000" b="1" dirty="0">
                <a:solidFill>
                  <a:srgbClr val="0066FF"/>
                </a:solidFill>
                <a:latin typeface="Sassoon Joined ENG" panose="02000400000000000000" pitchFamily="2" charset="0"/>
                <a:cs typeface="+mj-cs"/>
              </a:rPr>
              <a:t>PPA / computing teacher</a:t>
            </a:r>
            <a:endParaRPr lang="en-US" sz="2000" b="1" dirty="0">
              <a:solidFill>
                <a:srgbClr val="0066FF"/>
              </a:solidFill>
              <a:latin typeface="Museo 300"/>
              <a:cs typeface="Museo 30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B49D42-0106-4147-90AC-62E49F7CFB11}"/>
              </a:ext>
            </a:extLst>
          </p:cNvPr>
          <p:cNvSpPr txBox="1"/>
          <p:nvPr/>
        </p:nvSpPr>
        <p:spPr>
          <a:xfrm>
            <a:off x="1782820" y="6160048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66FF"/>
                </a:solidFill>
                <a:latin typeface="Sassoon Joined ENG" panose="02000400000000000000" pitchFamily="2" charset="0"/>
                <a:cs typeface="+mj-cs"/>
              </a:rPr>
              <a:t>Mrs Collins</a:t>
            </a:r>
          </a:p>
          <a:p>
            <a:pPr algn="ctr"/>
            <a:r>
              <a:rPr lang="en-GB" sz="2000" b="1" dirty="0">
                <a:solidFill>
                  <a:srgbClr val="0066FF"/>
                </a:solidFill>
                <a:latin typeface="Sassoon Joined ENG" panose="02000400000000000000" pitchFamily="2" charset="0"/>
                <a:cs typeface="+mj-cs"/>
              </a:rPr>
              <a:t>Extended School Manager</a:t>
            </a:r>
            <a:endParaRPr lang="en-GB" b="1" dirty="0">
              <a:solidFill>
                <a:srgbClr val="0066FF"/>
              </a:solidFill>
              <a:latin typeface="Sassoon Joined ENG" panose="02000400000000000000" pitchFamily="2" charset="0"/>
              <a:cs typeface="+mj-cs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DA522704-4F31-CE42-BAFC-74753F971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672" y="4235337"/>
            <a:ext cx="1841052" cy="1841052"/>
          </a:xfrm>
          <a:prstGeom prst="rect">
            <a:avLst/>
          </a:prstGeom>
          <a:noFill/>
          <a:ln w="38100">
            <a:solidFill>
              <a:srgbClr val="0066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E919F7B6-AC6B-5840-B83C-3922CD56D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472" y="1506230"/>
            <a:ext cx="1841052" cy="1841052"/>
          </a:xfrm>
          <a:prstGeom prst="rect">
            <a:avLst/>
          </a:prstGeom>
          <a:noFill/>
          <a:ln w="38100">
            <a:solidFill>
              <a:srgbClr val="0066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C6C1D9-D01E-FD49-AB45-0B228A9F25FF}"/>
              </a:ext>
            </a:extLst>
          </p:cNvPr>
          <p:cNvSpPr txBox="1"/>
          <p:nvPr/>
        </p:nvSpPr>
        <p:spPr>
          <a:xfrm>
            <a:off x="3039981" y="3363026"/>
            <a:ext cx="3064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66FF"/>
                </a:solidFill>
                <a:latin typeface="Sassoon Joined ENG" panose="02000400000000000000" pitchFamily="2" charset="0"/>
                <a:cs typeface="+mj-cs"/>
              </a:rPr>
              <a:t>Ms</a:t>
            </a:r>
            <a:r>
              <a:rPr lang="en-US" sz="2000" b="1" dirty="0">
                <a:solidFill>
                  <a:srgbClr val="0066FF"/>
                </a:solidFill>
                <a:latin typeface="Sassoon Joined ENG" panose="02000400000000000000" pitchFamily="2" charset="0"/>
                <a:cs typeface="+mj-cs"/>
              </a:rPr>
              <a:t> Ioannou</a:t>
            </a:r>
          </a:p>
          <a:p>
            <a:pPr algn="ctr"/>
            <a:r>
              <a:rPr lang="en-US" sz="2000" b="1" dirty="0">
                <a:solidFill>
                  <a:srgbClr val="0066FF"/>
                </a:solidFill>
                <a:latin typeface="Sassoon Joined ENG" panose="02000400000000000000" pitchFamily="2" charset="0"/>
                <a:cs typeface="+mj-cs"/>
              </a:rPr>
              <a:t>Environmental teacher</a:t>
            </a:r>
            <a:endParaRPr lang="en-US" sz="2000" b="1" dirty="0">
              <a:solidFill>
                <a:srgbClr val="0066FF"/>
              </a:solidFill>
              <a:latin typeface="Museo 300"/>
              <a:cs typeface="Museo 300"/>
            </a:endParaRP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257AD7BB-5DB8-E146-AB13-ACAE8E21D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524" y="4235337"/>
            <a:ext cx="1841052" cy="1841052"/>
          </a:xfrm>
          <a:prstGeom prst="rect">
            <a:avLst/>
          </a:prstGeom>
          <a:noFill/>
          <a:ln w="38100">
            <a:solidFill>
              <a:srgbClr val="0066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35CF321-23A8-9C42-ABA0-315DA557163F}"/>
              </a:ext>
            </a:extLst>
          </p:cNvPr>
          <p:cNvSpPr txBox="1"/>
          <p:nvPr/>
        </p:nvSpPr>
        <p:spPr>
          <a:xfrm>
            <a:off x="5431834" y="6180705"/>
            <a:ext cx="1895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66FF"/>
                </a:solidFill>
                <a:latin typeface="Sassoon Joined ENG" panose="02000400000000000000" pitchFamily="2" charset="0"/>
                <a:cs typeface="+mj-cs"/>
              </a:rPr>
              <a:t>Mrs</a:t>
            </a:r>
            <a:r>
              <a:rPr lang="en-US" sz="2000" b="1" dirty="0">
                <a:solidFill>
                  <a:srgbClr val="0066FF"/>
                </a:solidFill>
                <a:latin typeface="Sassoon Joined ENG" panose="02000400000000000000" pitchFamily="2" charset="0"/>
                <a:cs typeface="+mj-cs"/>
              </a:rPr>
              <a:t> Rooney</a:t>
            </a:r>
          </a:p>
          <a:p>
            <a:pPr algn="ctr"/>
            <a:r>
              <a:rPr lang="en-US" sz="2000" b="1" dirty="0">
                <a:solidFill>
                  <a:srgbClr val="0066FF"/>
                </a:solidFill>
                <a:latin typeface="Sassoon Joined ENG" panose="02000400000000000000" pitchFamily="2" charset="0"/>
                <a:cs typeface="+mj-cs"/>
              </a:rPr>
              <a:t>Librarian</a:t>
            </a:r>
            <a:endParaRPr lang="en-US" b="1" dirty="0">
              <a:solidFill>
                <a:srgbClr val="0066FF"/>
              </a:solidFill>
              <a:latin typeface="Museo 300"/>
              <a:cs typeface="Museo 300"/>
            </a:endParaRPr>
          </a:p>
        </p:txBody>
      </p:sp>
      <p:pic>
        <p:nvPicPr>
          <p:cNvPr id="2062" name="Picture 14">
            <a:extLst>
              <a:ext uri="{FF2B5EF4-FFF2-40B4-BE49-F238E27FC236}">
                <a16:creationId xmlns:a16="http://schemas.microsoft.com/office/drawing/2014/main" id="{C6AA7387-B12F-A249-883E-A744C6734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490" y="1506230"/>
            <a:ext cx="1841053" cy="1841053"/>
          </a:xfrm>
          <a:prstGeom prst="rect">
            <a:avLst/>
          </a:prstGeom>
          <a:noFill/>
          <a:ln w="38100">
            <a:solidFill>
              <a:srgbClr val="0066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9EA5B53-D929-C749-91E7-E5E7A312ABBA}"/>
              </a:ext>
            </a:extLst>
          </p:cNvPr>
          <p:cNvSpPr txBox="1"/>
          <p:nvPr/>
        </p:nvSpPr>
        <p:spPr>
          <a:xfrm>
            <a:off x="6788999" y="3409188"/>
            <a:ext cx="18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66FF"/>
                </a:solidFill>
                <a:latin typeface="Sassoon Joined ENG" panose="02000400000000000000" pitchFamily="2" charset="0"/>
                <a:cs typeface="+mj-cs"/>
              </a:rPr>
              <a:t>Mr Grant</a:t>
            </a:r>
          </a:p>
          <a:p>
            <a:pPr algn="ctr"/>
            <a:r>
              <a:rPr lang="en-US" sz="2000" b="1" dirty="0">
                <a:solidFill>
                  <a:srgbClr val="0066FF"/>
                </a:solidFill>
                <a:latin typeface="Sassoon Joined ENG" panose="02000400000000000000" pitchFamily="2" charset="0"/>
                <a:cs typeface="+mj-cs"/>
              </a:rPr>
              <a:t>PE coach</a:t>
            </a:r>
            <a:endParaRPr lang="en-US" b="1" dirty="0">
              <a:solidFill>
                <a:srgbClr val="0066FF"/>
              </a:solidFill>
              <a:latin typeface="Museo 300"/>
              <a:cs typeface="Museo 30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B46C8D-747E-4D89-B316-7EE34119E9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884" b="20270"/>
          <a:stretch/>
        </p:blipFill>
        <p:spPr>
          <a:xfrm>
            <a:off x="796517" y="1503750"/>
            <a:ext cx="1757242" cy="1841052"/>
          </a:xfrm>
          <a:prstGeom prst="rect">
            <a:avLst/>
          </a:prstGeom>
          <a:ln w="38100">
            <a:solidFill>
              <a:srgbClr val="0066FF"/>
            </a:solidFill>
          </a:ln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3C02986A-7317-44B4-8FCB-396FFC9EA708}"/>
              </a:ext>
            </a:extLst>
          </p:cNvPr>
          <p:cNvSpPr txBox="1">
            <a:spLocks/>
          </p:cNvSpPr>
          <p:nvPr/>
        </p:nvSpPr>
        <p:spPr bwMode="auto">
          <a:xfrm>
            <a:off x="744897" y="165471"/>
            <a:ext cx="7654203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4400" kern="0" dirty="0">
                <a:solidFill>
                  <a:srgbClr val="0070C0"/>
                </a:solidFill>
                <a:latin typeface="Sassoon Joined ENG" panose="02000400000000000000" pitchFamily="2" charset="0"/>
              </a:rPr>
              <a:t>Familiar Faces</a:t>
            </a:r>
          </a:p>
          <a:p>
            <a:endParaRPr lang="en-GB" sz="4400" kern="0" dirty="0">
              <a:solidFill>
                <a:srgbClr val="00B0F0"/>
              </a:solidFill>
              <a:latin typeface="Museo 100" panose="02000000000000000000" pitchFamily="50" charset="0"/>
            </a:endParaRPr>
          </a:p>
          <a:p>
            <a:endParaRPr lang="en-GB" sz="4400" kern="0" dirty="0">
              <a:solidFill>
                <a:srgbClr val="00B0F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8272293-DD92-4B48-AC72-467620B47236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345" y="8306183"/>
            <a:ext cx="1831267" cy="157743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863260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07FE1510-C678-42E3-89C4-5A061DFB28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02363"/>
            <a:ext cx="8229600" cy="706437"/>
          </a:xfrm>
        </p:spPr>
        <p:txBody>
          <a:bodyPr/>
          <a:lstStyle/>
          <a:p>
            <a:pPr algn="ctr" eaLnBrk="1" hangingPunct="1"/>
            <a:r>
              <a:rPr lang="en-GB" altLang="en-US" sz="3600" b="1" u="sng" dirty="0">
                <a:solidFill>
                  <a:srgbClr val="0070C0"/>
                </a:solidFill>
                <a:latin typeface="Sassoon Joined ENG" panose="02000400000000000000" pitchFamily="2" charset="0"/>
              </a:rPr>
              <a:t>Important things to know: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A3DC3F93-DA05-4611-826D-F03006971F2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2666" y="908721"/>
            <a:ext cx="8891821" cy="5615904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GB" sz="3300" dirty="0">
                <a:latin typeface="Sassoon Joined ENG" panose="02000400000000000000" pitchFamily="2" charset="0"/>
              </a:rPr>
              <a:t>Spare set of uniform clothing in your child’s locker (trousers, socks, pants, t-shirt)</a:t>
            </a:r>
          </a:p>
          <a:p>
            <a:pPr eaLnBrk="1" hangingPunct="1">
              <a:lnSpc>
                <a:spcPct val="80000"/>
              </a:lnSpc>
              <a:defRPr/>
            </a:pPr>
            <a:endParaRPr lang="en-GB" sz="3300" dirty="0">
              <a:latin typeface="Sassoon Joined ENG" panose="02000400000000000000" pitchFamily="2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GB" sz="3300" dirty="0">
                <a:latin typeface="Sassoon Joined ENG" panose="02000400000000000000" pitchFamily="2" charset="0"/>
              </a:rPr>
              <a:t>All long hair to be tied back and </a:t>
            </a:r>
            <a:r>
              <a:rPr lang="en-GB" sz="3300" b="1" dirty="0">
                <a:latin typeface="Sassoon Joined ENG" panose="02000400000000000000" pitchFamily="2" charset="0"/>
              </a:rPr>
              <a:t>NO NAIL VARNISH</a:t>
            </a:r>
          </a:p>
          <a:p>
            <a:pPr eaLnBrk="1" hangingPunct="1">
              <a:lnSpc>
                <a:spcPct val="80000"/>
              </a:lnSpc>
              <a:defRPr/>
            </a:pPr>
            <a:endParaRPr lang="en-GB" sz="3300" b="1" dirty="0">
              <a:latin typeface="Sassoon Joined ENG" panose="02000400000000000000" pitchFamily="2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GB" sz="3300" b="1" dirty="0">
                <a:latin typeface="Sassoon Joined ENG" panose="02000400000000000000" pitchFamily="2" charset="0"/>
              </a:rPr>
              <a:t>Earrings – small pair of studs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GB" sz="3300" u="sng" dirty="0">
              <a:latin typeface="Sassoon Joined ENG" panose="02000400000000000000" pitchFamily="2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GB" sz="3300" dirty="0">
                <a:latin typeface="Sassoon Joined ENG" panose="02000400000000000000" pitchFamily="2" charset="0"/>
              </a:rPr>
              <a:t>Packed lunches – healthy school and </a:t>
            </a:r>
            <a:r>
              <a:rPr lang="en-GB" sz="3300" b="1" u="sng" dirty="0">
                <a:latin typeface="Sassoon Joined ENG" panose="02000400000000000000" pitchFamily="2" charset="0"/>
              </a:rPr>
              <a:t>no nuts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GB" sz="3300" b="1" u="sng" dirty="0">
              <a:latin typeface="Sassoon Joined ENG" panose="02000400000000000000" pitchFamily="2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GB" sz="3300" dirty="0">
                <a:latin typeface="Sassoon Joined ENG" panose="02000400000000000000" pitchFamily="2" charset="0"/>
              </a:rPr>
              <a:t>Please label </a:t>
            </a:r>
            <a:r>
              <a:rPr lang="en-GB" sz="3300" b="1" dirty="0">
                <a:latin typeface="Sassoon Joined ENG" panose="02000400000000000000" pitchFamily="2" charset="0"/>
              </a:rPr>
              <a:t>ALL</a:t>
            </a:r>
            <a:r>
              <a:rPr lang="en-GB" sz="3300" dirty="0">
                <a:latin typeface="Sassoon Joined ENG" panose="02000400000000000000" pitchFamily="2" charset="0"/>
              </a:rPr>
              <a:t> clothing items</a:t>
            </a:r>
          </a:p>
          <a:p>
            <a:pPr eaLnBrk="1" hangingPunct="1">
              <a:lnSpc>
                <a:spcPct val="80000"/>
              </a:lnSpc>
              <a:defRPr/>
            </a:pPr>
            <a:endParaRPr lang="en-GB" sz="3300" dirty="0">
              <a:latin typeface="Sassoon Joined ENG" panose="02000400000000000000" pitchFamily="2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GB" sz="3300" dirty="0">
                <a:latin typeface="Sassoon Joined ENG" panose="02000400000000000000" pitchFamily="2" charset="0"/>
              </a:rPr>
              <a:t>No toys please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GB" sz="3300" dirty="0">
              <a:latin typeface="Sassoon Joined ENG" panose="02000400000000000000" pitchFamily="2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GB" sz="2800" dirty="0">
              <a:latin typeface="SassoonPrimaryInfant" pitchFamily="2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GB" sz="2800" dirty="0">
              <a:latin typeface="SassoonPrimaryInfant" pitchFamily="2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GB" sz="2800" dirty="0">
              <a:latin typeface="SassoonPrimaryInfant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121C5F-3CE3-463D-8F83-459E057FE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336" y="2666377"/>
            <a:ext cx="1440160" cy="1383560"/>
          </a:xfrm>
          <a:prstGeom prst="rect">
            <a:avLst/>
          </a:prstGeom>
        </p:spPr>
      </p:pic>
      <p:pic>
        <p:nvPicPr>
          <p:cNvPr id="1026" name="Picture 2" descr="https://tapestryjournal.com/7m/pages/s_829/p_09-2021/m_o_126044_xps45c73418w6gnsjzxmx9ewk0e2fv7m.jpg?s=829&amp;u=1108&amp;Expires=1632168280&amp;Signature=JM3XhuFQq4KD9Vm7NcN5G2n9uHo7V0Q6unSSvnTsGS-Di8AotGAEWZfTjryfH-v9LF8nKj5fDF92t~jH36yHiP-X63jTg45GQem9i7LAqeb~F2mOKS7rUVRmrQ5FOMpPA81aGIeV6B8HVinF6FROG2EPU-T6k2y-qskOsHs~KZVDA1lPlbtHwaOEuq1bwU20b6NZcc-SbQCno6mZbZdM-GvZ2GFzN5iVcKFs9aIgU490yGDdv2BoF~n6IT6NovYQqRaTuSjmsRovnxhAZBwvr4N5K2sUZRXYSjKYQXlNwmCsp5uT6AY1hJmdgCrN9UMu7MOPzDZikGvSDkfhQAaiDQ__&amp;Key-Pair-Id=APKAJUSDRV55TOQKSATA">
            <a:extLst>
              <a:ext uri="{FF2B5EF4-FFF2-40B4-BE49-F238E27FC236}">
                <a16:creationId xmlns:a16="http://schemas.microsoft.com/office/drawing/2014/main" id="{88909F1C-C16C-4C9C-AE88-5F8FA90D0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5" y="4806932"/>
            <a:ext cx="1440160" cy="193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81A8B291-4E6F-4287-9911-60CD26005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8588"/>
            <a:ext cx="2232025" cy="1143000"/>
          </a:xfrm>
        </p:spPr>
        <p:txBody>
          <a:bodyPr/>
          <a:lstStyle/>
          <a:p>
            <a:r>
              <a:rPr lang="en-GB" altLang="en-US" b="1" u="sng" dirty="0">
                <a:solidFill>
                  <a:srgbClr val="0070C0"/>
                </a:solidFill>
                <a:latin typeface="Sassoon Joined ENG" panose="02000400000000000000" pitchFamily="2" charset="0"/>
              </a:rPr>
              <a:t>Uniform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84F960-0053-42E8-9ACC-1DC678546B8C}"/>
              </a:ext>
            </a:extLst>
          </p:cNvPr>
          <p:cNvSpPr/>
          <p:nvPr/>
        </p:nvSpPr>
        <p:spPr>
          <a:xfrm>
            <a:off x="2639670" y="56244"/>
            <a:ext cx="6486525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GB" sz="2000" dirty="0">
                <a:latin typeface="Sassoon Joined ENG" panose="02000400000000000000" pitchFamily="2" charset="0"/>
              </a:rPr>
              <a:t>Lime Green Sweatshirt with School Logo 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endParaRPr lang="en-GB" sz="2000" dirty="0">
              <a:latin typeface="Sassoon Joined ENG" panose="02000400000000000000" pitchFamily="2" charset="0"/>
            </a:endParaRP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GB" sz="2000" dirty="0">
                <a:latin typeface="Sassoon Joined ENG" panose="02000400000000000000" pitchFamily="2" charset="0"/>
              </a:rPr>
              <a:t>Royal Blue Early Years T-Shirt 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endParaRPr lang="en-GB" sz="2000" dirty="0">
              <a:latin typeface="Sassoon Joined ENG" panose="02000400000000000000" pitchFamily="2" charset="0"/>
            </a:endParaRP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GB" sz="2000" dirty="0">
                <a:latin typeface="Sassoon Joined ENG" panose="02000400000000000000" pitchFamily="2" charset="0"/>
              </a:rPr>
              <a:t>Navy tracksuit trousers or navy shorts (Summer)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endParaRPr lang="en-GB" sz="2000" dirty="0">
              <a:latin typeface="Sassoon Joined ENG" panose="02000400000000000000" pitchFamily="2" charset="0"/>
            </a:endParaRP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GB" sz="2000" dirty="0">
                <a:latin typeface="Sassoon Joined ENG" panose="02000400000000000000" pitchFamily="2" charset="0"/>
              </a:rPr>
              <a:t>Grey socks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endParaRPr lang="en-GB" sz="2000" dirty="0">
              <a:latin typeface="Sassoon Joined ENG" panose="02000400000000000000" pitchFamily="2" charset="0"/>
            </a:endParaRP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GB" sz="2000" dirty="0">
                <a:latin typeface="Sassoon Joined ENG" panose="02000400000000000000" pitchFamily="2" charset="0"/>
              </a:rPr>
              <a:t>Black school shoes (no light up shoes) – velcro please!</a:t>
            </a:r>
          </a:p>
          <a:p>
            <a:pPr eaLnBrk="1" hangingPunct="1">
              <a:defRPr/>
            </a:pPr>
            <a:endParaRPr lang="en-GB" sz="2000" dirty="0">
              <a:latin typeface="Sassoon Joined ENG" panose="02000400000000000000" pitchFamily="2" charset="0"/>
            </a:endParaRP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GB" sz="2000" dirty="0">
                <a:latin typeface="Sassoon Joined ENG" panose="02000400000000000000" pitchFamily="2" charset="0"/>
              </a:rPr>
              <a:t>Wellington boots 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endParaRPr lang="en-GB" sz="2000" dirty="0">
              <a:latin typeface="Sassoon Joined ENG" panose="02000400000000000000" pitchFamily="2" charset="0"/>
            </a:endParaRP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GB" sz="2000" dirty="0">
                <a:latin typeface="Sassoon Joined ENG" panose="02000400000000000000" pitchFamily="2" charset="0"/>
              </a:rPr>
              <a:t>Coat (dark colours </a:t>
            </a:r>
            <a:r>
              <a:rPr lang="en-GB" sz="2000" dirty="0" err="1">
                <a:latin typeface="Sassoon Joined ENG" panose="02000400000000000000" pitchFamily="2" charset="0"/>
              </a:rPr>
              <a:t>eg.</a:t>
            </a:r>
            <a:r>
              <a:rPr lang="en-GB" sz="2000" dirty="0">
                <a:latin typeface="Sassoon Joined ENG" panose="02000400000000000000" pitchFamily="2" charset="0"/>
              </a:rPr>
              <a:t> navy, black or dark grey) 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endParaRPr lang="en-GB" sz="2000" dirty="0">
              <a:latin typeface="Sassoon Joined ENG" panose="02000400000000000000" pitchFamily="2" charset="0"/>
            </a:endParaRP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en-GB" sz="2000" dirty="0">
                <a:latin typeface="Sassoon Joined ENG" panose="02000400000000000000" pitchFamily="2" charset="0"/>
              </a:rPr>
              <a:t>Book Bag</a:t>
            </a:r>
          </a:p>
          <a:p>
            <a:pPr eaLnBrk="1" hangingPunct="1">
              <a:defRPr/>
            </a:pPr>
            <a:endParaRPr lang="en-GB" sz="2000" dirty="0">
              <a:latin typeface="Sassoon Joined ENG" panose="02000400000000000000" pitchFamily="2" charset="0"/>
            </a:endParaRPr>
          </a:p>
          <a:p>
            <a:pPr algn="ctr" eaLnBrk="1" hangingPunct="1">
              <a:defRPr/>
            </a:pPr>
            <a:r>
              <a:rPr lang="en-GB" sz="2000" b="1" dirty="0">
                <a:latin typeface="Sassoon Joined ENG" panose="02000400000000000000" pitchFamily="2" charset="0"/>
              </a:rPr>
              <a:t>Please ensure a spare set of (labelled) uniform is left in your child’s locker at all times in case of any accidents. </a:t>
            </a:r>
            <a:endParaRPr lang="en-GB" sz="2000" dirty="0">
              <a:latin typeface="Sassoon Joined ENG" panose="02000400000000000000" pitchFamily="2" charset="0"/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CFED433B-0CC5-4362-969B-2DB0D9765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5" r="21634"/>
          <a:stretch>
            <a:fillRect/>
          </a:stretch>
        </p:blipFill>
        <p:spPr bwMode="auto">
          <a:xfrm>
            <a:off x="118748" y="1355725"/>
            <a:ext cx="1229534" cy="30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>
            <a:extLst>
              <a:ext uri="{FF2B5EF4-FFF2-40B4-BE49-F238E27FC236}">
                <a16:creationId xmlns:a16="http://schemas.microsoft.com/office/drawing/2014/main" id="{96BCFFA5-6AA2-4C65-A59D-9015F2603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4" r="21606"/>
          <a:stretch>
            <a:fillRect/>
          </a:stretch>
        </p:blipFill>
        <p:spPr bwMode="auto">
          <a:xfrm>
            <a:off x="1200150" y="3428999"/>
            <a:ext cx="1310181" cy="334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3E6C2EC6-E437-421A-AE4E-DD9A1687C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418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GB" altLang="en-US" sz="4400" b="1" u="sng" dirty="0">
                <a:solidFill>
                  <a:srgbClr val="0070C0"/>
                </a:solidFill>
                <a:latin typeface="Sassoon Joined ENG" panose="02000400000000000000" pitchFamily="2" charset="0"/>
              </a:rPr>
              <a:t>Important things to know:</a:t>
            </a:r>
            <a:endParaRPr lang="en-GB" altLang="en-US" sz="4400" dirty="0">
              <a:solidFill>
                <a:srgbClr val="0070C0"/>
              </a:solidFill>
              <a:latin typeface="Sassoon Joined ENG" panose="020004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28909-BDFE-489E-888C-BDC588EA6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412776"/>
            <a:ext cx="8208912" cy="4968552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GB" sz="3600" dirty="0">
                <a:latin typeface="Sassoon Joined ENG" panose="02000400000000000000" pitchFamily="2" charset="0"/>
              </a:rPr>
              <a:t>Birthdays – Own clothes and optional treats (individually wrapped and no nuts). Birthday Book </a:t>
            </a:r>
          </a:p>
          <a:p>
            <a:pPr>
              <a:defRPr/>
            </a:pPr>
            <a:endParaRPr lang="en-GB" sz="3600" dirty="0">
              <a:latin typeface="Sassoon Joined ENG" panose="02000400000000000000" pitchFamily="2" charset="0"/>
            </a:endParaRPr>
          </a:p>
          <a:p>
            <a:pPr>
              <a:defRPr/>
            </a:pPr>
            <a:r>
              <a:rPr lang="en-GB" sz="3600" dirty="0">
                <a:latin typeface="Sassoon Joined ENG" panose="02000400000000000000" pitchFamily="2" charset="0"/>
              </a:rPr>
              <a:t>Medication – Please ensure all medication goes through the office.  Do not leave any medication in your child’s book bag.</a:t>
            </a:r>
          </a:p>
          <a:p>
            <a:pPr>
              <a:defRPr/>
            </a:pPr>
            <a:endParaRPr lang="en-GB" sz="3600" dirty="0">
              <a:latin typeface="Sassoon Joined ENG" panose="02000400000000000000" pitchFamily="2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GB" sz="3600" dirty="0">
                <a:latin typeface="Sassoon Joined ENG" panose="02000400000000000000" pitchFamily="2" charset="0"/>
              </a:rPr>
              <a:t>Time to talk to your teacher is after pick up or for a longer conversation please book a meeting through the school office.</a:t>
            </a:r>
          </a:p>
          <a:p>
            <a:pPr>
              <a:defRPr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F06DDB-6B09-461E-B3E7-AD27F4FAA0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2" t="16815" r="20123" b="13041"/>
          <a:stretch/>
        </p:blipFill>
        <p:spPr>
          <a:xfrm>
            <a:off x="7812360" y="221310"/>
            <a:ext cx="1152128" cy="104936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921AEF4B-F752-4E65-A28B-CB38CE05B1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4000" b="1" u="sng" dirty="0">
                <a:solidFill>
                  <a:srgbClr val="0070C0"/>
                </a:solidFill>
                <a:latin typeface="Sassoon Joined ENG" panose="02000400000000000000" pitchFamily="2" charset="0"/>
              </a:rPr>
              <a:t>Learning Behaviours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370A1FF-279A-4AEA-88D6-24A0153BF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165225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GB" sz="3000" dirty="0">
                <a:latin typeface="Sassoon Joined ENG" pitchFamily="2" charset="0"/>
              </a:rPr>
              <a:t>The Catholic ethos of the school motivates us to create a peaceful an happy environment, joining in with school prayers and collective act of worship.</a:t>
            </a:r>
          </a:p>
          <a:p>
            <a:pPr>
              <a:defRPr/>
            </a:pPr>
            <a:r>
              <a:rPr lang="en-GB" sz="3000" b="1" dirty="0">
                <a:latin typeface="Sassoon Joined ENG" pitchFamily="2" charset="0"/>
              </a:rPr>
              <a:t>Positive behaviour management </a:t>
            </a:r>
            <a:r>
              <a:rPr lang="en-GB" sz="3000" dirty="0">
                <a:latin typeface="Sassoon Joined ENG" pitchFamily="2" charset="0"/>
              </a:rPr>
              <a:t>strategies are used throughout the Early Years by all members of staff.</a:t>
            </a:r>
          </a:p>
          <a:p>
            <a:pPr>
              <a:defRPr/>
            </a:pPr>
            <a:r>
              <a:rPr lang="en-GB" sz="3000" dirty="0">
                <a:latin typeface="Sassoon Joined ENG" pitchFamily="2" charset="0"/>
              </a:rPr>
              <a:t>Proud cloud </a:t>
            </a:r>
          </a:p>
          <a:p>
            <a:pPr>
              <a:defRPr/>
            </a:pPr>
            <a:r>
              <a:rPr lang="en-GB" sz="3000" dirty="0">
                <a:latin typeface="Sassoon Joined ENG" pitchFamily="2" charset="0"/>
              </a:rPr>
              <a:t>Praise learning behaviours and effort– “I love the way you are having a go!” “Great problem solving!”</a:t>
            </a:r>
          </a:p>
          <a:p>
            <a:pPr>
              <a:defRPr/>
            </a:pPr>
            <a:r>
              <a:rPr lang="en-GB" sz="3000" b="1" dirty="0">
                <a:latin typeface="Sassoon Joined ENG" pitchFamily="2" charset="0"/>
              </a:rPr>
              <a:t>Star of the week </a:t>
            </a:r>
            <a:r>
              <a:rPr lang="en-GB" sz="3000" dirty="0">
                <a:latin typeface="Sassoon Joined ENG" pitchFamily="2" charset="0"/>
              </a:rPr>
              <a:t>assembly</a:t>
            </a:r>
          </a:p>
          <a:p>
            <a:pPr>
              <a:defRPr/>
            </a:pPr>
            <a:r>
              <a:rPr lang="en-GB" sz="3000" dirty="0">
                <a:latin typeface="Sassoon Joined ENG" pitchFamily="2" charset="0"/>
              </a:rPr>
              <a:t>Communication with parents </a:t>
            </a:r>
          </a:p>
          <a:p>
            <a:pPr>
              <a:defRPr/>
            </a:pPr>
            <a:endParaRPr lang="en-GB" sz="3000" dirty="0">
              <a:latin typeface="Museo 300" pitchFamily="50" charset="0"/>
            </a:endParaRPr>
          </a:p>
          <a:p>
            <a:pPr>
              <a:defRPr/>
            </a:pPr>
            <a:endParaRPr lang="en-GB" dirty="0"/>
          </a:p>
          <a:p>
            <a:pPr>
              <a:defRPr/>
            </a:pPr>
            <a:endParaRPr lang="en-GB" dirty="0"/>
          </a:p>
        </p:txBody>
      </p:sp>
      <p:pic>
        <p:nvPicPr>
          <p:cNvPr id="12292" name="Picture 8" descr="N:\My Pictures\Website Photos\6\IMG_9857.JPG">
            <a:extLst>
              <a:ext uri="{FF2B5EF4-FFF2-40B4-BE49-F238E27FC236}">
                <a16:creationId xmlns:a16="http://schemas.microsoft.com/office/drawing/2014/main" id="{3F308752-D450-4831-A367-08B7BB8B3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266" y="4509120"/>
            <a:ext cx="1629909" cy="218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844F5-4FDB-4816-AED8-498A46AB39E3}"/>
              </a:ext>
            </a:extLst>
          </p:cNvPr>
          <p:cNvSpPr txBox="1">
            <a:spLocks/>
          </p:cNvSpPr>
          <p:nvPr/>
        </p:nvSpPr>
        <p:spPr>
          <a:xfrm>
            <a:off x="611188" y="188913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4000" b="1" u="sng" kern="0" dirty="0">
                <a:solidFill>
                  <a:srgbClr val="0070C0"/>
                </a:solidFill>
                <a:latin typeface="Sassoon Joined ENG" pitchFamily="2" charset="0"/>
              </a:rPr>
              <a:t>Daily Routine</a:t>
            </a:r>
          </a:p>
        </p:txBody>
      </p:sp>
      <p:pic>
        <p:nvPicPr>
          <p:cNvPr id="8195" name="Picture 2" descr="C:\Users\gmiller32.206\AppData\Local\Microsoft\Windows\INetCache\Content.Word\IMG_0434.jpg">
            <a:extLst>
              <a:ext uri="{FF2B5EF4-FFF2-40B4-BE49-F238E27FC236}">
                <a16:creationId xmlns:a16="http://schemas.microsoft.com/office/drawing/2014/main" id="{C498A1ED-D704-49A7-9121-FC8155750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27" b="9744"/>
          <a:stretch>
            <a:fillRect/>
          </a:stretch>
        </p:blipFill>
        <p:spPr bwMode="auto">
          <a:xfrm>
            <a:off x="5868144" y="4653136"/>
            <a:ext cx="2663825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CF60A3-7E04-4960-97CE-564D68DBF487}"/>
              </a:ext>
            </a:extLst>
          </p:cNvPr>
          <p:cNvSpPr/>
          <p:nvPr/>
        </p:nvSpPr>
        <p:spPr>
          <a:xfrm>
            <a:off x="142875" y="1004888"/>
            <a:ext cx="885825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3200" dirty="0">
                <a:latin typeface="Sassoon Joined ENG" pitchFamily="2" charset="0"/>
              </a:rPr>
              <a:t>School starts at </a:t>
            </a:r>
            <a:r>
              <a:rPr lang="en-GB" sz="3200" b="1" dirty="0">
                <a:latin typeface="Sassoon Joined ENG" pitchFamily="2" charset="0"/>
              </a:rPr>
              <a:t>8:55am</a:t>
            </a:r>
            <a:r>
              <a:rPr lang="en-GB" sz="3200" dirty="0">
                <a:latin typeface="Sassoon Joined ENG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3200" dirty="0">
                <a:latin typeface="Sassoon Joined ENG" pitchFamily="2" charset="0"/>
              </a:rPr>
              <a:t>(Soft start from 8:40)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3200" dirty="0">
                <a:latin typeface="Sassoon Joined ENG" pitchFamily="2" charset="0"/>
              </a:rPr>
              <a:t>Lunch at </a:t>
            </a:r>
            <a:r>
              <a:rPr lang="en-GB" sz="3200" b="1" dirty="0">
                <a:latin typeface="Sassoon Joined ENG" pitchFamily="2" charset="0"/>
              </a:rPr>
              <a:t>11.45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3200" dirty="0">
                <a:latin typeface="Sassoon Joined ENG" pitchFamily="2" charset="0"/>
              </a:rPr>
              <a:t>School finishes at </a:t>
            </a:r>
            <a:r>
              <a:rPr lang="en-GB" sz="3200" b="1" dirty="0">
                <a:latin typeface="Sassoon Joined ENG" pitchFamily="2" charset="0"/>
              </a:rPr>
              <a:t>3:15pm</a:t>
            </a:r>
            <a:r>
              <a:rPr lang="en-GB" sz="3200" dirty="0">
                <a:latin typeface="Sassoon Joined ENG" pitchFamily="2" charset="0"/>
              </a:rPr>
              <a:t>. 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altLang="en-US" sz="3200" dirty="0">
                <a:latin typeface="Sassoon Joined ENG" panose="02000400000000000000" pitchFamily="2" charset="0"/>
              </a:rPr>
              <a:t>When your child is fully settled they will have access to our Extended School service, </a:t>
            </a:r>
            <a:r>
              <a:rPr lang="en-GB" altLang="en-US" sz="3200" i="1" dirty="0">
                <a:latin typeface="Sassoon Joined ENG" panose="02000400000000000000" pitchFamily="2" charset="0"/>
              </a:rPr>
              <a:t>if applied for.</a:t>
            </a:r>
            <a:endParaRPr lang="en-GB" altLang="en-US" sz="3200" dirty="0">
              <a:latin typeface="Sassoon Joined ENG" panose="02000400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endParaRPr lang="en-GB" sz="3200" dirty="0">
              <a:latin typeface="Sassoon Joined ENG" pitchFamily="2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5454</TotalTime>
  <Words>989</Words>
  <Application>Microsoft Office PowerPoint</Application>
  <PresentationFormat>On-screen Show (4:3)</PresentationFormat>
  <Paragraphs>154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Museo 100</vt:lpstr>
      <vt:lpstr>Museo 300</vt:lpstr>
      <vt:lpstr>Sassoon Joined ENG</vt:lpstr>
      <vt:lpstr>SassoonPrimaryInfant</vt:lpstr>
      <vt:lpstr>Wingdings</vt:lpstr>
      <vt:lpstr>Default Design</vt:lpstr>
      <vt:lpstr>Reception Welcome Meeting</vt:lpstr>
      <vt:lpstr>PowerPoint Presentation</vt:lpstr>
      <vt:lpstr>PowerPoint Presentation</vt:lpstr>
      <vt:lpstr>PowerPoint Presentation</vt:lpstr>
      <vt:lpstr>Important things to know:</vt:lpstr>
      <vt:lpstr>Uniform</vt:lpstr>
      <vt:lpstr>Important things to know:</vt:lpstr>
      <vt:lpstr>Learning Behaviours</vt:lpstr>
      <vt:lpstr>PowerPoint Presentation</vt:lpstr>
      <vt:lpstr>Parental Involvement  </vt:lpstr>
      <vt:lpstr>  Diary Dates   Tuesday 26th September at 9.10am - Phonics sessions - You be invited to watch a phonics lesson in your child's class before a small presentation and information session.  Wednesday 18th October - school closes at 1pm for parent consultations  Friday 20th October 9.15am- Reception welcome liturgy  Wednesday the 15th or the 22nd (to be confirmed by the museum) – Postal museum trip  Friday 8th December 9.15am – Christmas Nativity     </vt:lpstr>
      <vt:lpstr>Library  Library – Wednesday (please return the following Wednesday)   Phonics books Changed every Friday  P.E Is every Thursday</vt:lpstr>
      <vt:lpstr>You can find our curriculum overview on the website.</vt:lpstr>
      <vt:lpstr>Reading Cloud for Students</vt:lpstr>
      <vt:lpstr>How to access Reading Cloud</vt:lpstr>
      <vt:lpstr>How to access Reading Cloud</vt:lpstr>
      <vt:lpstr>School Website </vt:lpstr>
      <vt:lpstr>PowerPoint Presentation</vt:lpstr>
    </vt:vector>
  </TitlesOfParts>
  <Company>RM plc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St Joseph’s Nursery Class</dc:title>
  <dc:creator>AH</dc:creator>
  <cp:lastModifiedBy>KSmith</cp:lastModifiedBy>
  <cp:revision>160</cp:revision>
  <cp:lastPrinted>2019-09-24T15:24:38Z</cp:lastPrinted>
  <dcterms:created xsi:type="dcterms:W3CDTF">2010-01-19T15:42:33Z</dcterms:created>
  <dcterms:modified xsi:type="dcterms:W3CDTF">2023-09-19T07:14:23Z</dcterms:modified>
</cp:coreProperties>
</file>