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76" r:id="rId5"/>
    <p:sldId id="277" r:id="rId6"/>
    <p:sldId id="275" r:id="rId7"/>
  </p:sldIdLst>
  <p:sldSz cx="9906000" cy="6858000" type="A4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FFF0D2"/>
    <a:srgbClr val="C9FFFB"/>
    <a:srgbClr val="FF4343"/>
    <a:srgbClr val="00C8BA"/>
    <a:srgbClr val="C5FFFB"/>
    <a:srgbClr val="00968B"/>
    <a:srgbClr val="009E93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B5941-4DD0-4515-B502-3E366DBB87CC}" v="59" dt="2023-06-12T09:42:10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3" autoAdjust="0"/>
    <p:restoredTop sz="95300" autoAdjust="0"/>
  </p:normalViewPr>
  <p:slideViewPr>
    <p:cSldViewPr snapToGrid="0">
      <p:cViewPr varScale="1">
        <p:scale>
          <a:sx n="76" d="100"/>
          <a:sy n="76" d="100"/>
        </p:scale>
        <p:origin x="984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8375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3" y="0"/>
            <a:ext cx="2947035" cy="498375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87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8" tIns="45739" rIns="91478" bIns="457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80250"/>
            <a:ext cx="5440680" cy="3911114"/>
          </a:xfrm>
          <a:prstGeom prst="rect">
            <a:avLst/>
          </a:prstGeom>
        </p:spPr>
        <p:txBody>
          <a:bodyPr vert="horz" lIns="91478" tIns="45739" rIns="91478" bIns="457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4617"/>
            <a:ext cx="2947035" cy="498374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3" y="9434617"/>
            <a:ext cx="2947035" cy="498374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jpeg"/><Relationship Id="rId18" Type="http://schemas.openxmlformats.org/officeDocument/2006/relationships/image" Target="../media/image18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microsoft.com/office/2007/relationships/hdphoto" Target="../media/hdphoto1.wdp"/><Relationship Id="rId17" Type="http://schemas.openxmlformats.org/officeDocument/2006/relationships/image" Target="../media/image17.jpeg"/><Relationship Id="rId2" Type="http://schemas.openxmlformats.org/officeDocument/2006/relationships/image" Target="../media/image3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image" Target="../media/image3.jpg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microsoft.com/office/2007/relationships/hdphoto" Target="../media/hdphoto3.wdp"/><Relationship Id="rId18" Type="http://schemas.openxmlformats.org/officeDocument/2006/relationships/image" Target="../media/image43.jp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17" Type="http://schemas.openxmlformats.org/officeDocument/2006/relationships/image" Target="../media/image42.jpeg"/><Relationship Id="rId2" Type="http://schemas.openxmlformats.org/officeDocument/2006/relationships/image" Target="../media/image3.jpg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5" Type="http://schemas.openxmlformats.org/officeDocument/2006/relationships/image" Target="../media/image40.jpeg"/><Relationship Id="rId10" Type="http://schemas.microsoft.com/office/2007/relationships/hdphoto" Target="../media/hdphoto2.wdp"/><Relationship Id="rId19" Type="http://schemas.openxmlformats.org/officeDocument/2006/relationships/image" Target="../media/image44.jpeg"/><Relationship Id="rId4" Type="http://schemas.openxmlformats.org/officeDocument/2006/relationships/image" Target="../media/image10.jpeg"/><Relationship Id="rId9" Type="http://schemas.openxmlformats.org/officeDocument/2006/relationships/image" Target="../media/image36.png"/><Relationship Id="rId1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6CE954-859C-74CA-3D57-0F23174594A9}"/>
              </a:ext>
            </a:extLst>
          </p:cNvPr>
          <p:cNvSpPr txBox="1"/>
          <p:nvPr/>
        </p:nvSpPr>
        <p:spPr>
          <a:xfrm>
            <a:off x="1534110" y="492203"/>
            <a:ext cx="17050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Cheese &amp; Tomato Pizza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49590-BFD8-1493-A863-FF3E600A6AEE}"/>
              </a:ext>
            </a:extLst>
          </p:cNvPr>
          <p:cNvSpPr txBox="1"/>
          <p:nvPr/>
        </p:nvSpPr>
        <p:spPr>
          <a:xfrm>
            <a:off x="3369871" y="505647"/>
            <a:ext cx="1458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Roasted Cauliflower Curry &amp; 50/50 Rice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C3D344-0B9E-D433-0D4A-2C54FB6B9411}"/>
              </a:ext>
            </a:extLst>
          </p:cNvPr>
          <p:cNvSpPr txBox="1"/>
          <p:nvPr/>
        </p:nvSpPr>
        <p:spPr>
          <a:xfrm>
            <a:off x="4913240" y="463103"/>
            <a:ext cx="18859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Minced Beef Cottage Pie</a:t>
            </a:r>
            <a:endParaRPr lang="en-GB" sz="9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01FFF-72C4-9E44-B0E0-8AB630A07165}"/>
              </a:ext>
            </a:extLst>
          </p:cNvPr>
          <p:cNvSpPr txBox="1"/>
          <p:nvPr/>
        </p:nvSpPr>
        <p:spPr>
          <a:xfrm>
            <a:off x="8356235" y="456616"/>
            <a:ext cx="16184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BBQ Chicken &amp; Chips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1E720E-FA61-D153-A806-37D3F269288F}"/>
              </a:ext>
            </a:extLst>
          </p:cNvPr>
          <p:cNvSpPr txBox="1"/>
          <p:nvPr/>
        </p:nvSpPr>
        <p:spPr>
          <a:xfrm>
            <a:off x="1610643" y="2130454"/>
            <a:ext cx="16967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Chickpea Tagine with Couscous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dirty="0">
              <a:latin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BD13F7-265B-1C9C-BA8A-C905ADD32E4C}"/>
              </a:ext>
            </a:extLst>
          </p:cNvPr>
          <p:cNvSpPr txBox="1"/>
          <p:nvPr/>
        </p:nvSpPr>
        <p:spPr>
          <a:xfrm>
            <a:off x="5010048" y="2107262"/>
            <a:ext cx="1696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Glamorgan Bean Sausages with Wedges</a:t>
            </a: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90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B35D60-013E-058E-493F-4C10EB91C4B0}"/>
              </a:ext>
            </a:extLst>
          </p:cNvPr>
          <p:cNvSpPr txBox="1"/>
          <p:nvPr/>
        </p:nvSpPr>
        <p:spPr>
          <a:xfrm>
            <a:off x="8380571" y="2101664"/>
            <a:ext cx="16549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Century Gothic"/>
              </a:rPr>
              <a:t>Mac &amp; Cheese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CEA722-2C51-AFAF-8BE5-D1616856C1AF}"/>
              </a:ext>
            </a:extLst>
          </p:cNvPr>
          <p:cNvSpPr txBox="1"/>
          <p:nvPr/>
        </p:nvSpPr>
        <p:spPr>
          <a:xfrm>
            <a:off x="1612988" y="3780587"/>
            <a:ext cx="176425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050" b="1" dirty="0">
                <a:latin typeface="Century Gothic"/>
              </a:rPr>
              <a:t>Pear Crumble with Custard</a:t>
            </a:r>
            <a:endParaRPr lang="en-GB" sz="105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03B19A-9783-5F33-6818-4EF026A87682}"/>
              </a:ext>
            </a:extLst>
          </p:cNvPr>
          <p:cNvSpPr txBox="1"/>
          <p:nvPr/>
        </p:nvSpPr>
        <p:spPr>
          <a:xfrm>
            <a:off x="3209688" y="3773324"/>
            <a:ext cx="19281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Yoghurt &amp; Fruit station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EDAFF4-502B-0CE4-0927-0993B2661360}"/>
              </a:ext>
            </a:extLst>
          </p:cNvPr>
          <p:cNvSpPr txBox="1"/>
          <p:nvPr/>
        </p:nvSpPr>
        <p:spPr>
          <a:xfrm>
            <a:off x="5056114" y="3773324"/>
            <a:ext cx="16046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Mandarin Cheesecake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215EFFF-9004-6297-2997-C76A089B0947}"/>
              </a:ext>
            </a:extLst>
          </p:cNvPr>
          <p:cNvSpPr txBox="1"/>
          <p:nvPr/>
        </p:nvSpPr>
        <p:spPr>
          <a:xfrm>
            <a:off x="6575058" y="3737469"/>
            <a:ext cx="19281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Banana Loaf</a:t>
            </a:r>
            <a:endParaRPr lang="en-GB" sz="105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C79F2D-AD95-D2F8-851A-52BD8ED5A9C8}"/>
              </a:ext>
            </a:extLst>
          </p:cNvPr>
          <p:cNvSpPr txBox="1"/>
          <p:nvPr/>
        </p:nvSpPr>
        <p:spPr>
          <a:xfrm>
            <a:off x="8550528" y="3773324"/>
            <a:ext cx="125140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 panose="020B0502020202020204" pitchFamily="34" charset="0"/>
              </a:rPr>
              <a:t>Yoghurt &amp; fruit Station</a:t>
            </a:r>
            <a:endParaRPr lang="en-GB" sz="1050" b="1" dirty="0">
              <a:latin typeface="Century Gothic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427D9C5-91FA-82CB-DA38-EBF4A38CDB1D}"/>
              </a:ext>
            </a:extLst>
          </p:cNvPr>
          <p:cNvGrpSpPr/>
          <p:nvPr/>
        </p:nvGrpSpPr>
        <p:grpSpPr>
          <a:xfrm>
            <a:off x="341884" y="91814"/>
            <a:ext cx="1267369" cy="382366"/>
            <a:chOff x="341884" y="91814"/>
            <a:chExt cx="1267369" cy="3823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404FEF-2F17-EA94-FBD4-5AB62AB86DF5}"/>
                </a:ext>
              </a:extLst>
            </p:cNvPr>
            <p:cNvSpPr/>
            <p:nvPr/>
          </p:nvSpPr>
          <p:spPr>
            <a:xfrm>
              <a:off x="341884" y="91814"/>
              <a:ext cx="1150998" cy="3823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233DE1-4E5F-B12A-32EE-9F5F42ADF1A1}"/>
                </a:ext>
              </a:extLst>
            </p:cNvPr>
            <p:cNvSpPr txBox="1"/>
            <p:nvPr/>
          </p:nvSpPr>
          <p:spPr>
            <a:xfrm>
              <a:off x="458256" y="91814"/>
              <a:ext cx="1150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Autumn/ Winter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2023/ 2024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1B00072-92C1-2513-85CE-2BB1BA9B7511}"/>
              </a:ext>
            </a:extLst>
          </p:cNvPr>
          <p:cNvSpPr txBox="1"/>
          <p:nvPr/>
        </p:nvSpPr>
        <p:spPr>
          <a:xfrm>
            <a:off x="6867901" y="443220"/>
            <a:ext cx="148016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Lentil &amp; Roasted Vegetable Pasty with Mash &amp; Gravy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0" name="Picture 29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4CBE7F9B-A287-4782-6DB9-896C9D2CA6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0296" r="2581" b="8781"/>
          <a:stretch/>
        </p:blipFill>
        <p:spPr>
          <a:xfrm>
            <a:off x="8463740" y="4138928"/>
            <a:ext cx="1233464" cy="1098489"/>
          </a:xfrm>
          <a:prstGeom prst="rect">
            <a:avLst/>
          </a:prstGeom>
        </p:spPr>
      </p:pic>
      <p:pic>
        <p:nvPicPr>
          <p:cNvPr id="40" name="Picture 39" descr="A plate of food on a wood table&#10;&#10;Description automatically generated with medium confidence">
            <a:extLst>
              <a:ext uri="{FF2B5EF4-FFF2-40B4-BE49-F238E27FC236}">
                <a16:creationId xmlns:a16="http://schemas.microsoft.com/office/drawing/2014/main" id="{0613E332-8DF2-4A79-A9EA-677FA7FFCE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6013" r="5757"/>
          <a:stretch/>
        </p:blipFill>
        <p:spPr>
          <a:xfrm>
            <a:off x="1762453" y="825948"/>
            <a:ext cx="1273620" cy="1262319"/>
          </a:xfrm>
          <a:prstGeom prst="rect">
            <a:avLst/>
          </a:prstGeom>
        </p:spPr>
      </p:pic>
      <p:pic>
        <p:nvPicPr>
          <p:cNvPr id="53" name="Picture 52" descr="A plate of food on a wood table&#10;&#10;Description automatically generated with medium confidence">
            <a:extLst>
              <a:ext uri="{FF2B5EF4-FFF2-40B4-BE49-F238E27FC236}">
                <a16:creationId xmlns:a16="http://schemas.microsoft.com/office/drawing/2014/main" id="{76568043-2468-21F2-39DE-62F39A69B4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1810" r="5873"/>
          <a:stretch/>
        </p:blipFill>
        <p:spPr>
          <a:xfrm>
            <a:off x="1784565" y="2452706"/>
            <a:ext cx="1296401" cy="1249413"/>
          </a:xfrm>
          <a:prstGeom prst="rect">
            <a:avLst/>
          </a:prstGeom>
        </p:spPr>
      </p:pic>
      <p:pic>
        <p:nvPicPr>
          <p:cNvPr id="10" name="Picture 9" descr="A piece of cake on a plate&#10;&#10;Description automatically generated with medium confidence">
            <a:extLst>
              <a:ext uri="{FF2B5EF4-FFF2-40B4-BE49-F238E27FC236}">
                <a16:creationId xmlns:a16="http://schemas.microsoft.com/office/drawing/2014/main" id="{C0970B8C-6336-EC97-94C4-A24C267C6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18311" r="7589" b="12043"/>
          <a:stretch/>
        </p:blipFill>
        <p:spPr>
          <a:xfrm>
            <a:off x="6994276" y="4119250"/>
            <a:ext cx="1227414" cy="1098489"/>
          </a:xfrm>
          <a:prstGeom prst="rect">
            <a:avLst/>
          </a:prstGeom>
        </p:spPr>
      </p:pic>
      <p:pic>
        <p:nvPicPr>
          <p:cNvPr id="2" name="x_18492819-e16e-452f-bf62-5e4941e5bf87" descr="Image">
            <a:extLst>
              <a:ext uri="{FF2B5EF4-FFF2-40B4-BE49-F238E27FC236}">
                <a16:creationId xmlns:a16="http://schemas.microsoft.com/office/drawing/2014/main" id="{0645D87C-29BA-C66F-4965-D6BAEE4B3B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11762" r="14137" b="12504"/>
          <a:stretch/>
        </p:blipFill>
        <p:spPr bwMode="auto">
          <a:xfrm>
            <a:off x="1709080" y="4138928"/>
            <a:ext cx="1213009" cy="12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late of food on a wood table&#10;&#10;Description automatically generated with medium confidence">
            <a:extLst>
              <a:ext uri="{FF2B5EF4-FFF2-40B4-BE49-F238E27FC236}">
                <a16:creationId xmlns:a16="http://schemas.microsoft.com/office/drawing/2014/main" id="{5A9B036D-D6A6-5B03-90F3-FC333ECEEE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9203" r="11709" b="7296"/>
          <a:stretch/>
        </p:blipFill>
        <p:spPr>
          <a:xfrm rot="10800000">
            <a:off x="8550527" y="740787"/>
            <a:ext cx="1146677" cy="1165830"/>
          </a:xfrm>
          <a:prstGeom prst="rect">
            <a:avLst/>
          </a:prstGeom>
        </p:spPr>
      </p:pic>
      <p:pic>
        <p:nvPicPr>
          <p:cNvPr id="11" name="Picture 1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B9A326A-ACE0-A976-E508-2A58FD6B8F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6643"/>
          <a:stretch/>
        </p:blipFill>
        <p:spPr>
          <a:xfrm>
            <a:off x="3491043" y="2429904"/>
            <a:ext cx="1194865" cy="11540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6AF343-4FA1-4EA7-5F18-42C0AE87BD63}"/>
              </a:ext>
            </a:extLst>
          </p:cNvPr>
          <p:cNvSpPr txBox="1"/>
          <p:nvPr/>
        </p:nvSpPr>
        <p:spPr>
          <a:xfrm>
            <a:off x="3377158" y="2101664"/>
            <a:ext cx="1696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Fishfingers with New Potatoes</a:t>
            </a: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endParaRPr lang="en-US" sz="90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9E76E3-2743-AC9B-0504-E3123EF0D6C2}"/>
              </a:ext>
            </a:extLst>
          </p:cNvPr>
          <p:cNvSpPr txBox="1"/>
          <p:nvPr/>
        </p:nvSpPr>
        <p:spPr>
          <a:xfrm>
            <a:off x="6738972" y="2190615"/>
            <a:ext cx="1696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Chicken </a:t>
            </a:r>
            <a:r>
              <a:rPr lang="en-GB" sz="900" b="1" dirty="0" err="1">
                <a:latin typeface="Century Gothic" panose="020B0502020202020204" pitchFamily="34" charset="0"/>
              </a:rPr>
              <a:t>Arrabiata</a:t>
            </a:r>
            <a:r>
              <a:rPr lang="en-GB" sz="900" b="1" dirty="0">
                <a:latin typeface="Century Gothic" panose="020B0502020202020204" pitchFamily="34" charset="0"/>
              </a:rPr>
              <a:t> Pasta</a:t>
            </a: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</a:t>
            </a:r>
            <a:endParaRPr lang="en-US" sz="90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26C3F7F-2D8C-94C4-2AC5-0144723B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1" t="3988" b="6995"/>
          <a:stretch/>
        </p:blipFill>
        <p:spPr>
          <a:xfrm>
            <a:off x="3361701" y="834740"/>
            <a:ext cx="1141316" cy="12010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1419B0-9D84-ECB2-B593-C5DC886FBCB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74" r="-2124" b="6598"/>
          <a:stretch/>
        </p:blipFill>
        <p:spPr>
          <a:xfrm>
            <a:off x="8534591" y="2429903"/>
            <a:ext cx="1261762" cy="1226727"/>
          </a:xfrm>
          <a:prstGeom prst="rect">
            <a:avLst/>
          </a:prstGeom>
        </p:spPr>
      </p:pic>
      <p:pic>
        <p:nvPicPr>
          <p:cNvPr id="24" name="Picture 23" descr="A plate of pasta and broccoli&#10;&#10;Description automatically generated">
            <a:extLst>
              <a:ext uri="{FF2B5EF4-FFF2-40B4-BE49-F238E27FC236}">
                <a16:creationId xmlns:a16="http://schemas.microsoft.com/office/drawing/2014/main" id="{45CAE41E-3536-03E9-FEC3-6CF1ABBDF8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 r="864" b="9130"/>
          <a:stretch/>
        </p:blipFill>
        <p:spPr>
          <a:xfrm>
            <a:off x="6925541" y="2450161"/>
            <a:ext cx="1288256" cy="1223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1DC7B1-468E-E383-7A50-A4B205B848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3667" y="4187393"/>
            <a:ext cx="1105096" cy="1105096"/>
          </a:xfrm>
          <a:prstGeom prst="rect">
            <a:avLst/>
          </a:prstGeom>
        </p:spPr>
      </p:pic>
      <p:pic>
        <p:nvPicPr>
          <p:cNvPr id="12" name="Picture 11" descr="A plate with food on it&#10;&#10;Description automatically generated">
            <a:extLst>
              <a:ext uri="{FF2B5EF4-FFF2-40B4-BE49-F238E27FC236}">
                <a16:creationId xmlns:a16="http://schemas.microsoft.com/office/drawing/2014/main" id="{49DBF1FC-CDA5-EDB0-F020-A91589BFD0D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1465" r="5639" b="12580"/>
          <a:stretch/>
        </p:blipFill>
        <p:spPr>
          <a:xfrm>
            <a:off x="3515566" y="4187393"/>
            <a:ext cx="1011273" cy="1016434"/>
          </a:xfrm>
          <a:prstGeom prst="rect">
            <a:avLst/>
          </a:prstGeom>
        </p:spPr>
      </p:pic>
      <p:pic>
        <p:nvPicPr>
          <p:cNvPr id="14" name="Picture 13" descr="A plate of food on a wood table&#10;&#10;Description automatically generated">
            <a:extLst>
              <a:ext uri="{FF2B5EF4-FFF2-40B4-BE49-F238E27FC236}">
                <a16:creationId xmlns:a16="http://schemas.microsoft.com/office/drawing/2014/main" id="{68C3FEB6-9657-F975-33B6-3604150196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7" y="771545"/>
            <a:ext cx="1413797" cy="1358909"/>
          </a:xfrm>
          <a:prstGeom prst="rect">
            <a:avLst/>
          </a:prstGeom>
        </p:spPr>
      </p:pic>
      <p:pic>
        <p:nvPicPr>
          <p:cNvPr id="19" name="Picture 18" descr="A plate of food on a table&#10;&#10;Description automatically generated with medium confidence">
            <a:extLst>
              <a:ext uri="{FF2B5EF4-FFF2-40B4-BE49-F238E27FC236}">
                <a16:creationId xmlns:a16="http://schemas.microsoft.com/office/drawing/2014/main" id="{50ED3412-5823-6FAF-528A-67231BDCCB0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/>
          <a:stretch/>
        </p:blipFill>
        <p:spPr>
          <a:xfrm>
            <a:off x="6994276" y="951050"/>
            <a:ext cx="1241471" cy="1073767"/>
          </a:xfrm>
          <a:prstGeom prst="rect">
            <a:avLst/>
          </a:prstGeom>
        </p:spPr>
      </p:pic>
      <p:pic>
        <p:nvPicPr>
          <p:cNvPr id="28" name="Picture 27" descr="Food on a plate&#10;&#10;Description automatically generated">
            <a:extLst>
              <a:ext uri="{FF2B5EF4-FFF2-40B4-BE49-F238E27FC236}">
                <a16:creationId xmlns:a16="http://schemas.microsoft.com/office/drawing/2014/main" id="{026D39AD-A8D7-4FFB-6052-33D54AE15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26" y="2470996"/>
            <a:ext cx="1299098" cy="10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18" name="Picture 17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5E0FD137-65B7-6E90-9199-6B362942E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0296" r="2581" b="8781"/>
          <a:stretch/>
        </p:blipFill>
        <p:spPr>
          <a:xfrm>
            <a:off x="5166728" y="4029519"/>
            <a:ext cx="1233464" cy="12101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DAC16F-5AD0-0AA5-7F9F-0DBC786628EA}"/>
              </a:ext>
            </a:extLst>
          </p:cNvPr>
          <p:cNvSpPr txBox="1"/>
          <p:nvPr/>
        </p:nvSpPr>
        <p:spPr>
          <a:xfrm>
            <a:off x="1435539" y="495741"/>
            <a:ext cx="19228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Golden Tortilla Stack </a:t>
            </a:r>
            <a:endParaRPr lang="en-GB" sz="7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3B1CA-405B-FADB-37A3-8B3D37CAA960}"/>
              </a:ext>
            </a:extLst>
          </p:cNvPr>
          <p:cNvSpPr txBox="1"/>
          <p:nvPr/>
        </p:nvSpPr>
        <p:spPr>
          <a:xfrm>
            <a:off x="1516379" y="3801371"/>
            <a:ext cx="17468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Eves Pudding with Custard</a:t>
            </a:r>
            <a:endParaRPr lang="en-GB" sz="9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19E0B-1F41-F15F-8B64-CD991AEEB463}"/>
              </a:ext>
            </a:extLst>
          </p:cNvPr>
          <p:cNvSpPr txBox="1"/>
          <p:nvPr/>
        </p:nvSpPr>
        <p:spPr>
          <a:xfrm>
            <a:off x="3420699" y="3733863"/>
            <a:ext cx="14813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Pear and Ginger Slice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3DD22B-B738-2D7B-8CF5-7AF63858196E}"/>
              </a:ext>
            </a:extLst>
          </p:cNvPr>
          <p:cNvSpPr txBox="1"/>
          <p:nvPr/>
        </p:nvSpPr>
        <p:spPr>
          <a:xfrm>
            <a:off x="5046450" y="3749325"/>
            <a:ext cx="13901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Yoghurt &amp; Fresh Fruit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B6EA20-CDFE-774C-7AD8-A8B65BFADE00}"/>
              </a:ext>
            </a:extLst>
          </p:cNvPr>
          <p:cNvSpPr txBox="1"/>
          <p:nvPr/>
        </p:nvSpPr>
        <p:spPr>
          <a:xfrm>
            <a:off x="6755130" y="3749751"/>
            <a:ext cx="15733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5 a DAY Cake</a:t>
            </a:r>
            <a:endParaRPr lang="en-GB" sz="900" b="1" dirty="0">
              <a:latin typeface="Century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507DC-F4FF-070C-DA0F-E3C3CBF9B502}"/>
              </a:ext>
            </a:extLst>
          </p:cNvPr>
          <p:cNvSpPr txBox="1"/>
          <p:nvPr/>
        </p:nvSpPr>
        <p:spPr>
          <a:xfrm>
            <a:off x="8486038" y="3744493"/>
            <a:ext cx="139011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>
                <a:latin typeface="Century Gothic"/>
              </a:rPr>
              <a:t>Yoghurt &amp; Fresh  Fruit Station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0213D2-5A47-10FE-0FA5-CEC4DCF82B71}"/>
              </a:ext>
            </a:extLst>
          </p:cNvPr>
          <p:cNvSpPr txBox="1"/>
          <p:nvPr/>
        </p:nvSpPr>
        <p:spPr>
          <a:xfrm>
            <a:off x="3313838" y="488576"/>
            <a:ext cx="150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Mexican Bean Fajitas with 50/50 Rice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E6F722-5FB9-0CC9-3371-0A053212EAC0}"/>
              </a:ext>
            </a:extLst>
          </p:cNvPr>
          <p:cNvSpPr txBox="1"/>
          <p:nvPr/>
        </p:nvSpPr>
        <p:spPr>
          <a:xfrm>
            <a:off x="3213320" y="2182202"/>
            <a:ext cx="177222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Beef Lasagne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C775B9-AFD9-F42E-972D-485861779F91}"/>
              </a:ext>
            </a:extLst>
          </p:cNvPr>
          <p:cNvSpPr txBox="1"/>
          <p:nvPr/>
        </p:nvSpPr>
        <p:spPr>
          <a:xfrm>
            <a:off x="5054832" y="488576"/>
            <a:ext cx="1505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Roast Chicken &amp; Roast Potatoes with Gravy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1C84D80-E623-D08A-62AA-C2A83F1ABF6D}"/>
              </a:ext>
            </a:extLst>
          </p:cNvPr>
          <p:cNvSpPr txBox="1"/>
          <p:nvPr/>
        </p:nvSpPr>
        <p:spPr>
          <a:xfrm>
            <a:off x="6663037" y="462431"/>
            <a:ext cx="1816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Chicken Sausages with Mash &amp; Gravy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B81587-1FC2-29FD-562F-09AAFDBF9E97}"/>
              </a:ext>
            </a:extLst>
          </p:cNvPr>
          <p:cNvSpPr txBox="1"/>
          <p:nvPr/>
        </p:nvSpPr>
        <p:spPr>
          <a:xfrm>
            <a:off x="6629088" y="2128703"/>
            <a:ext cx="19257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latin typeface="Century Gothic" panose="020B0502020202020204" pitchFamily="34" charset="0"/>
              </a:rPr>
              <a:t>Spaghetti Bolognaise</a:t>
            </a:r>
            <a:endParaRPr lang="en-US" sz="90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163C62-3A40-108D-DF3A-74B67C269AA2}"/>
              </a:ext>
            </a:extLst>
          </p:cNvPr>
          <p:cNvSpPr txBox="1"/>
          <p:nvPr/>
        </p:nvSpPr>
        <p:spPr>
          <a:xfrm>
            <a:off x="8365800" y="462431"/>
            <a:ext cx="16184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Butterbean Risotto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0B1443-27FA-7F2B-716F-7F32DC8AD3FD}"/>
              </a:ext>
            </a:extLst>
          </p:cNvPr>
          <p:cNvSpPr txBox="1"/>
          <p:nvPr/>
        </p:nvSpPr>
        <p:spPr>
          <a:xfrm>
            <a:off x="8331352" y="2106349"/>
            <a:ext cx="16220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u="none" strike="noStrike" noProof="0" dirty="0">
                <a:solidFill>
                  <a:schemeClr val="tx1"/>
                </a:solidFill>
                <a:latin typeface="Century Gothic"/>
              </a:rPr>
              <a:t>Battered Fish &amp; Chips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C52BD3-E602-9DCB-67E2-E9F85BD7F576}"/>
              </a:ext>
            </a:extLst>
          </p:cNvPr>
          <p:cNvSpPr txBox="1"/>
          <p:nvPr/>
        </p:nvSpPr>
        <p:spPr>
          <a:xfrm>
            <a:off x="1538544" y="2151786"/>
            <a:ext cx="17622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Broccoli Pasta Bake</a:t>
            </a:r>
            <a:endParaRPr lang="en-GB" sz="700" b="1" dirty="0">
              <a:latin typeface="Century Gothic" panose="020B0502020202020204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043CBC-FE68-38CE-157F-64D7B331662C}"/>
              </a:ext>
            </a:extLst>
          </p:cNvPr>
          <p:cNvGrpSpPr/>
          <p:nvPr/>
        </p:nvGrpSpPr>
        <p:grpSpPr>
          <a:xfrm>
            <a:off x="341884" y="91814"/>
            <a:ext cx="1267369" cy="382366"/>
            <a:chOff x="341884" y="91814"/>
            <a:chExt cx="1267369" cy="38236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5A9D8A1-8117-A84E-DC29-8E205B3F9E35}"/>
                </a:ext>
              </a:extLst>
            </p:cNvPr>
            <p:cNvSpPr/>
            <p:nvPr/>
          </p:nvSpPr>
          <p:spPr>
            <a:xfrm>
              <a:off x="341884" y="91814"/>
              <a:ext cx="1150998" cy="3823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EE0272-DA36-A454-1BB2-E539F6508351}"/>
                </a:ext>
              </a:extLst>
            </p:cNvPr>
            <p:cNvSpPr txBox="1"/>
            <p:nvPr/>
          </p:nvSpPr>
          <p:spPr>
            <a:xfrm>
              <a:off x="458256" y="91814"/>
              <a:ext cx="1150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Autumn/ Winter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2023/ 2024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24CDBB-C64A-465F-0620-324C70494ECF}"/>
              </a:ext>
            </a:extLst>
          </p:cNvPr>
          <p:cNvSpPr txBox="1"/>
          <p:nvPr/>
        </p:nvSpPr>
        <p:spPr>
          <a:xfrm>
            <a:off x="4973078" y="2156005"/>
            <a:ext cx="173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Lentil Wellington with Skin on Roast Potatoes &amp; Gravy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2EE018-F93A-CA00-AEC5-B0BD3489A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317" y="2530954"/>
            <a:ext cx="1316728" cy="1051349"/>
          </a:xfrm>
          <a:prstGeom prst="rect">
            <a:avLst/>
          </a:prstGeom>
        </p:spPr>
      </p:pic>
      <p:pic>
        <p:nvPicPr>
          <p:cNvPr id="14" name="Picture 13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E2BCC03D-E39C-7289-27B4-997E6698B7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6645"/>
          <a:stretch/>
        </p:blipFill>
        <p:spPr>
          <a:xfrm>
            <a:off x="6980021" y="2413034"/>
            <a:ext cx="1288428" cy="1288329"/>
          </a:xfrm>
          <a:prstGeom prst="rect">
            <a:avLst/>
          </a:prstGeom>
        </p:spPr>
      </p:pic>
      <p:pic>
        <p:nvPicPr>
          <p:cNvPr id="15" name="Picture 14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521850C-70AB-4219-0C1D-E673172AA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2609" y="2452706"/>
            <a:ext cx="1241472" cy="1281534"/>
          </a:xfrm>
          <a:prstGeom prst="rect">
            <a:avLst/>
          </a:prstGeom>
        </p:spPr>
      </p:pic>
      <p:pic>
        <p:nvPicPr>
          <p:cNvPr id="2" name="Picture 1" descr="A plate with food on it&#10;&#10;Description automatically generated">
            <a:extLst>
              <a:ext uri="{FF2B5EF4-FFF2-40B4-BE49-F238E27FC236}">
                <a16:creationId xmlns:a16="http://schemas.microsoft.com/office/drawing/2014/main" id="{7CA5FCA2-2132-545E-5725-55BEAC144C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1465" r="5639" b="12580"/>
          <a:stretch/>
        </p:blipFill>
        <p:spPr>
          <a:xfrm>
            <a:off x="8636752" y="4089373"/>
            <a:ext cx="1011273" cy="1016434"/>
          </a:xfrm>
          <a:prstGeom prst="rect">
            <a:avLst/>
          </a:prstGeom>
        </p:spPr>
      </p:pic>
      <p:pic>
        <p:nvPicPr>
          <p:cNvPr id="3" name="Picture 2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DE165A2C-D851-D4BE-8AF9-6D4DB309CD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0"/>
          <a:stretch/>
        </p:blipFill>
        <p:spPr>
          <a:xfrm>
            <a:off x="1842745" y="813827"/>
            <a:ext cx="1063888" cy="1107095"/>
          </a:xfrm>
          <a:prstGeom prst="rect">
            <a:avLst/>
          </a:prstGeom>
        </p:spPr>
      </p:pic>
      <p:pic>
        <p:nvPicPr>
          <p:cNvPr id="4" name="Picture 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C066ADED-EC0E-6ECE-97E1-EA861F3851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716" r="7846" b="6780"/>
          <a:stretch/>
        </p:blipFill>
        <p:spPr>
          <a:xfrm>
            <a:off x="3420699" y="884105"/>
            <a:ext cx="1132833" cy="1120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5707EF-7D92-24D6-AB89-756F2DE312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4795" y="817448"/>
            <a:ext cx="1222542" cy="1172755"/>
          </a:xfrm>
          <a:prstGeom prst="rect">
            <a:avLst/>
          </a:prstGeom>
        </p:spPr>
      </p:pic>
      <p:pic>
        <p:nvPicPr>
          <p:cNvPr id="8" name="Picture 7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A8CE38EC-D957-C111-CD9A-BAFB332BCD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49" y="2530201"/>
            <a:ext cx="1107004" cy="1087468"/>
          </a:xfrm>
          <a:prstGeom prst="rect">
            <a:avLst/>
          </a:prstGeom>
        </p:spPr>
      </p:pic>
      <p:pic>
        <p:nvPicPr>
          <p:cNvPr id="9" name="Picture 8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EC69301-FE21-8FD3-7FA5-A8E0E88A57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10" y="2413034"/>
            <a:ext cx="1077311" cy="1124150"/>
          </a:xfrm>
          <a:prstGeom prst="rect">
            <a:avLst/>
          </a:prstGeom>
        </p:spPr>
      </p:pic>
      <p:pic>
        <p:nvPicPr>
          <p:cNvPr id="10" name="Picture 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5435DD4A-D0FE-2E3B-F3E3-264E9F98A1F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8" r="1260" b="5501"/>
          <a:stretch/>
        </p:blipFill>
        <p:spPr>
          <a:xfrm rot="5400000">
            <a:off x="5242042" y="844066"/>
            <a:ext cx="1130605" cy="1210684"/>
          </a:xfrm>
          <a:prstGeom prst="rect">
            <a:avLst/>
          </a:prstGeom>
        </p:spPr>
      </p:pic>
      <p:pic>
        <p:nvPicPr>
          <p:cNvPr id="19" name="Picture 18" descr="A picture containing food, plate, dish, vegetable&#10;&#10;Description automatically generated">
            <a:extLst>
              <a:ext uri="{FF2B5EF4-FFF2-40B4-BE49-F238E27FC236}">
                <a16:creationId xmlns:a16="http://schemas.microsoft.com/office/drawing/2014/main" id="{89819CAD-0963-C74C-3A1F-2D02F4BC652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9561" b="8731"/>
          <a:stretch/>
        </p:blipFill>
        <p:spPr>
          <a:xfrm>
            <a:off x="6963171" y="893399"/>
            <a:ext cx="1233464" cy="1235304"/>
          </a:xfrm>
          <a:prstGeom prst="rect">
            <a:avLst/>
          </a:prstGeom>
        </p:spPr>
      </p:pic>
      <p:pic>
        <p:nvPicPr>
          <p:cNvPr id="21" name="Picture 20" descr="A slice of cheesecake on a plate&#10;&#10;Description automatically generated with medium confidence">
            <a:extLst>
              <a:ext uri="{FF2B5EF4-FFF2-40B4-BE49-F238E27FC236}">
                <a16:creationId xmlns:a16="http://schemas.microsoft.com/office/drawing/2014/main" id="{C3F4DE75-F3F7-C225-9CB4-A9F48BB138A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" t="11540" r="13367" b="11394"/>
          <a:stretch/>
        </p:blipFill>
        <p:spPr>
          <a:xfrm>
            <a:off x="1892260" y="3992268"/>
            <a:ext cx="1267913" cy="1244582"/>
          </a:xfrm>
          <a:prstGeom prst="rect">
            <a:avLst/>
          </a:prstGeom>
        </p:spPr>
      </p:pic>
      <p:pic>
        <p:nvPicPr>
          <p:cNvPr id="24" name="Picture 23" descr="A piece of cake on a white plate&#10;&#10;Description automatically generated">
            <a:extLst>
              <a:ext uri="{FF2B5EF4-FFF2-40B4-BE49-F238E27FC236}">
                <a16:creationId xmlns:a16="http://schemas.microsoft.com/office/drawing/2014/main" id="{04000844-5A54-25A5-7CDA-B09AD8DF01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54" y="3992268"/>
            <a:ext cx="1338095" cy="1244582"/>
          </a:xfrm>
          <a:prstGeom prst="rect">
            <a:avLst/>
          </a:prstGeom>
        </p:spPr>
      </p:pic>
      <p:pic>
        <p:nvPicPr>
          <p:cNvPr id="30" name="Picture 29" descr="A piece of cake with pears on a white plate&#10;&#10;Description automatically generated">
            <a:extLst>
              <a:ext uri="{FF2B5EF4-FFF2-40B4-BE49-F238E27FC236}">
                <a16:creationId xmlns:a16="http://schemas.microsoft.com/office/drawing/2014/main" id="{D10FDA5E-B2E5-18E2-3E6F-D34A36EF08D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94" y="3952242"/>
            <a:ext cx="1144060" cy="12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4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treemap chart&#10;&#10;Description automatically generated">
            <a:extLst>
              <a:ext uri="{FF2B5EF4-FFF2-40B4-BE49-F238E27FC236}">
                <a16:creationId xmlns:a16="http://schemas.microsoft.com/office/drawing/2014/main" id="{FD6DE1DE-53AD-497A-E337-A126A6811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" y="-247012"/>
            <a:ext cx="9905999" cy="6858000"/>
          </a:xfrm>
          <a:prstGeom prst="rect">
            <a:avLst/>
          </a:prstGeom>
        </p:spPr>
      </p:pic>
      <p:pic>
        <p:nvPicPr>
          <p:cNvPr id="2" name="Picture 1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56680D5-6DE8-63D7-4490-C4C0C94537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2" r="1260" b="9556"/>
          <a:stretch/>
        </p:blipFill>
        <p:spPr>
          <a:xfrm rot="5400000">
            <a:off x="5402583" y="757585"/>
            <a:ext cx="985972" cy="1160427"/>
          </a:xfrm>
          <a:prstGeom prst="rect">
            <a:avLst/>
          </a:prstGeom>
        </p:spPr>
      </p:pic>
      <p:pic>
        <p:nvPicPr>
          <p:cNvPr id="4" name="Picture 3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83F625F8-9146-DD46-2B47-2AFA7AD4B5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6643"/>
          <a:stretch/>
        </p:blipFill>
        <p:spPr>
          <a:xfrm>
            <a:off x="8601122" y="935564"/>
            <a:ext cx="1194865" cy="11540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7EEF711-7729-55C6-683B-2A0CE2071EB8}"/>
              </a:ext>
            </a:extLst>
          </p:cNvPr>
          <p:cNvSpPr txBox="1"/>
          <p:nvPr/>
        </p:nvSpPr>
        <p:spPr>
          <a:xfrm>
            <a:off x="1527656" y="276480"/>
            <a:ext cx="1772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>
                <a:latin typeface="Century Gothic" panose="020B0502020202020204" pitchFamily="34" charset="0"/>
              </a:rPr>
              <a:t>Sweet &amp; Sour Butterbean with 50/50 Rice </a:t>
            </a:r>
            <a:endParaRPr lang="en-US" sz="900" b="1" i="0" u="none" strike="noStrike" noProof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B2D603-6A8E-C89E-CCDC-062A588BBECB}"/>
              </a:ext>
            </a:extLst>
          </p:cNvPr>
          <p:cNvSpPr txBox="1"/>
          <p:nvPr/>
        </p:nvSpPr>
        <p:spPr>
          <a:xfrm>
            <a:off x="3366519" y="529415"/>
            <a:ext cx="1796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Spicy Bean </a:t>
            </a:r>
            <a:r>
              <a:rPr lang="en-GB" sz="900" b="1" dirty="0">
                <a:latin typeface="Century Gothic"/>
              </a:rPr>
              <a:t>burger with wedges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2BA8B72-756E-9D14-1A1C-00FF6ED7D239}"/>
              </a:ext>
            </a:extLst>
          </p:cNvPr>
          <p:cNvSpPr txBox="1"/>
          <p:nvPr/>
        </p:nvSpPr>
        <p:spPr>
          <a:xfrm>
            <a:off x="3349300" y="2137869"/>
            <a:ext cx="1564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Chicken Tagine with Couscous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AB1493-A13C-41B4-3425-B45456DD7BB5}"/>
              </a:ext>
            </a:extLst>
          </p:cNvPr>
          <p:cNvSpPr txBox="1"/>
          <p:nvPr/>
        </p:nvSpPr>
        <p:spPr>
          <a:xfrm>
            <a:off x="4965276" y="500329"/>
            <a:ext cx="18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Roast </a:t>
            </a:r>
            <a:r>
              <a:rPr lang="en-GB" sz="900" b="1" dirty="0" err="1">
                <a:latin typeface="Century Gothic"/>
              </a:rPr>
              <a:t>Turkey,</a:t>
            </a:r>
            <a:r>
              <a:rPr lang="en-GB" sz="900" b="1" dirty="0" err="1">
                <a:solidFill>
                  <a:schemeClr val="tx1"/>
                </a:solidFill>
                <a:latin typeface="Century Gothic"/>
              </a:rPr>
              <a:t>Roast</a:t>
            </a: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 Potatoes &amp; Gravy</a:t>
            </a:r>
            <a:endParaRPr lang="en-GB" sz="900" b="1" dirty="0">
              <a:solidFill>
                <a:srgbClr val="FF0000"/>
              </a:solidFill>
              <a:latin typeface="Century Gothic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A623F9-E490-3A42-0042-BA8EC0A173D1}"/>
              </a:ext>
            </a:extLst>
          </p:cNvPr>
          <p:cNvSpPr txBox="1"/>
          <p:nvPr/>
        </p:nvSpPr>
        <p:spPr>
          <a:xfrm>
            <a:off x="4983999" y="2091703"/>
            <a:ext cx="17964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0" u="none" strike="noStrike" noProof="0" dirty="0">
                <a:solidFill>
                  <a:schemeClr val="tx1"/>
                </a:solidFill>
                <a:latin typeface="Century Gothic" panose="020B0502020202020204" pitchFamily="34" charset="0"/>
              </a:rPr>
              <a:t>Jollof Rice</a:t>
            </a:r>
            <a:r>
              <a:rPr lang="en-US" sz="900" b="1" dirty="0">
                <a:latin typeface="Century Gothic" panose="020B0502020202020204" pitchFamily="34" charset="0"/>
              </a:rPr>
              <a:t>, Quorn &amp; Beans</a:t>
            </a:r>
            <a:endParaRPr lang="en-US" sz="900" b="1" i="0" u="none" strike="noStrike" noProof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D6FC3-59BA-76DC-660B-635F53DC9CCE}"/>
              </a:ext>
            </a:extLst>
          </p:cNvPr>
          <p:cNvSpPr txBox="1"/>
          <p:nvPr/>
        </p:nvSpPr>
        <p:spPr>
          <a:xfrm>
            <a:off x="6680177" y="500329"/>
            <a:ext cx="18573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Roast</a:t>
            </a:r>
            <a:r>
              <a:rPr lang="en-GB" sz="900" b="1" dirty="0">
                <a:latin typeface="Century Gothic" panose="020B0502020202020204" pitchFamily="34" charset="0"/>
              </a:rPr>
              <a:t>ed Vegetable Pizza 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943A1E-0378-3523-83CF-E89B6B3CF60C}"/>
              </a:ext>
            </a:extLst>
          </p:cNvPr>
          <p:cNvSpPr txBox="1"/>
          <p:nvPr/>
        </p:nvSpPr>
        <p:spPr>
          <a:xfrm>
            <a:off x="8351974" y="500329"/>
            <a:ext cx="1618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b="1" dirty="0">
                <a:latin typeface="Century Gothic"/>
              </a:rPr>
              <a:t>Salmon Fishfingers &amp; Chips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highlight>
                <a:srgbClr val="FFF0D2"/>
              </a:highlight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F40D56-04A8-7ED1-6D20-FBFDB171C96A}"/>
              </a:ext>
            </a:extLst>
          </p:cNvPr>
          <p:cNvSpPr txBox="1"/>
          <p:nvPr/>
        </p:nvSpPr>
        <p:spPr>
          <a:xfrm>
            <a:off x="8357717" y="2165872"/>
            <a:ext cx="1647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Mexican Enchiladas &amp; Rice</a:t>
            </a:r>
            <a:endParaRPr lang="en-GB" sz="900" b="1" i="0" u="none" strike="noStrike" noProof="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5E4BAD-1E67-4DBB-575C-2BC5906CCBCD}"/>
              </a:ext>
            </a:extLst>
          </p:cNvPr>
          <p:cNvSpPr txBox="1"/>
          <p:nvPr/>
        </p:nvSpPr>
        <p:spPr>
          <a:xfrm>
            <a:off x="3347704" y="3736088"/>
            <a:ext cx="1586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Apple and Raisin Strudel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BC0857-E256-A58D-6B02-79BD01AA44C7}"/>
              </a:ext>
            </a:extLst>
          </p:cNvPr>
          <p:cNvSpPr txBox="1"/>
          <p:nvPr/>
        </p:nvSpPr>
        <p:spPr>
          <a:xfrm>
            <a:off x="5058123" y="3778878"/>
            <a:ext cx="1586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Yoghurt &amp; Fruit Station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B48BA3-EF97-50CE-E8CB-382ACC0A83D4}"/>
              </a:ext>
            </a:extLst>
          </p:cNvPr>
          <p:cNvSpPr txBox="1"/>
          <p:nvPr/>
        </p:nvSpPr>
        <p:spPr>
          <a:xfrm>
            <a:off x="6632075" y="3760961"/>
            <a:ext cx="1854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tx1"/>
                </a:solidFill>
                <a:latin typeface="Century Gothic"/>
              </a:rPr>
              <a:t>Peach Upside Down Cake with Custard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782D4A-E01F-0E16-4E4D-E72D845D4EEC}"/>
              </a:ext>
            </a:extLst>
          </p:cNvPr>
          <p:cNvSpPr txBox="1"/>
          <p:nvPr/>
        </p:nvSpPr>
        <p:spPr>
          <a:xfrm>
            <a:off x="8407537" y="3778878"/>
            <a:ext cx="1564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Rice Pudding with Fruit Compote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F2A94D2-F9AA-18A9-07D6-EB7A5DF6801E}"/>
              </a:ext>
            </a:extLst>
          </p:cNvPr>
          <p:cNvSpPr txBox="1"/>
          <p:nvPr/>
        </p:nvSpPr>
        <p:spPr>
          <a:xfrm>
            <a:off x="6686927" y="2134275"/>
            <a:ext cx="18573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b="1" dirty="0" err="1">
                <a:latin typeface="Century Gothic" panose="020B0502020202020204" pitchFamily="34" charset="0"/>
              </a:rPr>
              <a:t>Chilli</a:t>
            </a:r>
            <a:r>
              <a:rPr lang="en-US" sz="900" b="1" dirty="0">
                <a:latin typeface="Century Gothic" panose="020B0502020202020204" pitchFamily="34" charset="0"/>
              </a:rPr>
              <a:t> Con Carne with </a:t>
            </a:r>
          </a:p>
          <a:p>
            <a:pPr algn="ctr"/>
            <a:r>
              <a:rPr lang="en-US" sz="900" b="1" dirty="0">
                <a:latin typeface="Century Gothic" panose="020B0502020202020204" pitchFamily="34" charset="0"/>
              </a:rPr>
              <a:t>50/50 Rice</a:t>
            </a:r>
            <a:endParaRPr lang="en-GB" sz="900" dirty="0"/>
          </a:p>
        </p:txBody>
      </p:sp>
      <p:pic>
        <p:nvPicPr>
          <p:cNvPr id="3" name="Picture 2" descr="A picture containing plate, table, food, coffee&#10;&#10;Description automatically generated">
            <a:extLst>
              <a:ext uri="{FF2B5EF4-FFF2-40B4-BE49-F238E27FC236}">
                <a16:creationId xmlns:a16="http://schemas.microsoft.com/office/drawing/2014/main" id="{673AD562-BBAA-C05D-D24A-3E093F66A3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" t="10296" r="2581" b="8781"/>
          <a:stretch/>
        </p:blipFill>
        <p:spPr>
          <a:xfrm>
            <a:off x="5214716" y="4071171"/>
            <a:ext cx="1233464" cy="100575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F557243-A5A9-80E4-D6C7-B39475567338}"/>
              </a:ext>
            </a:extLst>
          </p:cNvPr>
          <p:cNvGrpSpPr/>
          <p:nvPr/>
        </p:nvGrpSpPr>
        <p:grpSpPr>
          <a:xfrm>
            <a:off x="341884" y="91814"/>
            <a:ext cx="1267369" cy="382366"/>
            <a:chOff x="341884" y="91814"/>
            <a:chExt cx="1267369" cy="38236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F9BF1C5-A425-CF07-11A9-070785201199}"/>
                </a:ext>
              </a:extLst>
            </p:cNvPr>
            <p:cNvSpPr/>
            <p:nvPr/>
          </p:nvSpPr>
          <p:spPr>
            <a:xfrm>
              <a:off x="341884" y="91814"/>
              <a:ext cx="1150998" cy="3823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B8681B6-C52C-AA03-A577-0FBC041BD7B5}"/>
                </a:ext>
              </a:extLst>
            </p:cNvPr>
            <p:cNvSpPr txBox="1"/>
            <p:nvPr/>
          </p:nvSpPr>
          <p:spPr>
            <a:xfrm>
              <a:off x="458256" y="91814"/>
              <a:ext cx="11509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Autumn/ Winter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1" dirty="0">
                  <a:solidFill>
                    <a:schemeClr val="bg1"/>
                  </a:solidFill>
                  <a:latin typeface="Century Gothic"/>
                </a:rPr>
                <a:t>2023/ 2024</a:t>
              </a:r>
              <a:endPara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entury Gothic"/>
              </a:endParaRPr>
            </a:p>
          </p:txBody>
        </p:sp>
      </p:grpSp>
      <p:pic>
        <p:nvPicPr>
          <p:cNvPr id="10" name="Picture 9" descr="A plate with food on it&#10;&#10;Description automatically generated with medium confidence">
            <a:extLst>
              <a:ext uri="{FF2B5EF4-FFF2-40B4-BE49-F238E27FC236}">
                <a16:creationId xmlns:a16="http://schemas.microsoft.com/office/drawing/2014/main" id="{8EF4CF1E-EBDB-A213-404F-FBCA2D980A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6724" r="11039" b="4348"/>
          <a:stretch/>
        </p:blipFill>
        <p:spPr>
          <a:xfrm>
            <a:off x="6974319" y="4148211"/>
            <a:ext cx="1169777" cy="928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6993DF-F46D-8466-36AA-6AC72CA746F9}"/>
              </a:ext>
            </a:extLst>
          </p:cNvPr>
          <p:cNvSpPr txBox="1"/>
          <p:nvPr/>
        </p:nvSpPr>
        <p:spPr>
          <a:xfrm>
            <a:off x="1587819" y="1939517"/>
            <a:ext cx="1564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/>
              </a:rPr>
              <a:t>Chickpea &amp; Vegetable Hot Pot with Mash Potato</a:t>
            </a:r>
            <a:endParaRPr lang="en-GB" sz="900" b="1" dirty="0">
              <a:solidFill>
                <a:schemeClr val="tx1"/>
              </a:solidFill>
              <a:latin typeface="Century Gothic"/>
            </a:endParaRPr>
          </a:p>
        </p:txBody>
      </p:sp>
      <p:pic>
        <p:nvPicPr>
          <p:cNvPr id="13" name="Picture 12" descr="A plate of food on a wood table&#10;&#10;Description automatically generated with medium confidence">
            <a:extLst>
              <a:ext uri="{FF2B5EF4-FFF2-40B4-BE49-F238E27FC236}">
                <a16:creationId xmlns:a16="http://schemas.microsoft.com/office/drawing/2014/main" id="{1D7E697D-5424-A408-D504-8635FDAF6A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6013" r="5757"/>
          <a:stretch/>
        </p:blipFill>
        <p:spPr>
          <a:xfrm>
            <a:off x="6983642" y="801558"/>
            <a:ext cx="1273620" cy="985973"/>
          </a:xfrm>
          <a:prstGeom prst="rect">
            <a:avLst/>
          </a:prstGeom>
        </p:spPr>
      </p:pic>
      <p:pic>
        <p:nvPicPr>
          <p:cNvPr id="14" name="Picture 13" descr="A plate of food&#10;&#10;Description automatically generated">
            <a:extLst>
              <a:ext uri="{FF2B5EF4-FFF2-40B4-BE49-F238E27FC236}">
                <a16:creationId xmlns:a16="http://schemas.microsoft.com/office/drawing/2014/main" id="{F127F5FF-8462-4AD0-8D6E-AB7096E34E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50" y="908983"/>
            <a:ext cx="1255679" cy="92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8B8FF-49FD-907E-A09E-D5804153AC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8699"/>
          <a:stretch/>
        </p:blipFill>
        <p:spPr>
          <a:xfrm>
            <a:off x="7027376" y="2453027"/>
            <a:ext cx="1162930" cy="1026153"/>
          </a:xfrm>
          <a:prstGeom prst="rect">
            <a:avLst/>
          </a:prstGeom>
        </p:spPr>
      </p:pic>
      <p:pic>
        <p:nvPicPr>
          <p:cNvPr id="8" name="Picture 7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BD2FC49-AB06-E035-4B13-EFE3A76EF2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716" r="7846" b="6780"/>
          <a:stretch/>
        </p:blipFill>
        <p:spPr>
          <a:xfrm>
            <a:off x="8544256" y="2518638"/>
            <a:ext cx="1132833" cy="974116"/>
          </a:xfrm>
          <a:prstGeom prst="rect">
            <a:avLst/>
          </a:prstGeom>
        </p:spPr>
      </p:pic>
      <p:pic>
        <p:nvPicPr>
          <p:cNvPr id="9" name="Picture 2" descr="5 fried rice recipes for fast, flavorful meals - The Washington Post">
            <a:extLst>
              <a:ext uri="{FF2B5EF4-FFF2-40B4-BE49-F238E27FC236}">
                <a16:creationId xmlns:a16="http://schemas.microsoft.com/office/drawing/2014/main" id="{91969012-716F-88BE-1C6D-B78BA1265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50"/>
          <a:stretch/>
        </p:blipFill>
        <p:spPr bwMode="auto">
          <a:xfrm>
            <a:off x="5358093" y="2390011"/>
            <a:ext cx="1197401" cy="10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late of food&#10;&#10;Description automatically generated">
            <a:extLst>
              <a:ext uri="{FF2B5EF4-FFF2-40B4-BE49-F238E27FC236}">
                <a16:creationId xmlns:a16="http://schemas.microsoft.com/office/drawing/2014/main" id="{BE5C77C4-AC9C-8027-5C5D-F0519869AFA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"/>
          <a:stretch/>
        </p:blipFill>
        <p:spPr>
          <a:xfrm>
            <a:off x="3489728" y="2535419"/>
            <a:ext cx="1197401" cy="893582"/>
          </a:xfrm>
          <a:prstGeom prst="rect">
            <a:avLst/>
          </a:prstGeom>
        </p:spPr>
      </p:pic>
      <p:pic>
        <p:nvPicPr>
          <p:cNvPr id="15" name="Picture 14" descr="A close-up of a bowl of food&#10;&#10;Description automatically generated">
            <a:extLst>
              <a:ext uri="{FF2B5EF4-FFF2-40B4-BE49-F238E27FC236}">
                <a16:creationId xmlns:a16="http://schemas.microsoft.com/office/drawing/2014/main" id="{1BA529E0-9653-C6C9-AE98-8223987648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06" y="4148209"/>
            <a:ext cx="1139583" cy="928719"/>
          </a:xfrm>
          <a:prstGeom prst="rect">
            <a:avLst/>
          </a:prstGeom>
        </p:spPr>
      </p:pic>
      <p:pic>
        <p:nvPicPr>
          <p:cNvPr id="17" name="Picture 16" descr="A close-up of a pastry with a yellow liquid&#10;&#10;Description automatically generated">
            <a:extLst>
              <a:ext uri="{FF2B5EF4-FFF2-40B4-BE49-F238E27FC236}">
                <a16:creationId xmlns:a16="http://schemas.microsoft.com/office/drawing/2014/main" id="{20344920-8A4E-B274-864D-AB81C8A1A2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74" y="3991517"/>
            <a:ext cx="1188903" cy="1085411"/>
          </a:xfrm>
          <a:prstGeom prst="rect">
            <a:avLst/>
          </a:prstGeom>
        </p:spPr>
      </p:pic>
      <p:pic>
        <p:nvPicPr>
          <p:cNvPr id="19" name="Picture 18" descr="A plate with food on it&#10;&#10;Description automatically generated">
            <a:extLst>
              <a:ext uri="{FF2B5EF4-FFF2-40B4-BE49-F238E27FC236}">
                <a16:creationId xmlns:a16="http://schemas.microsoft.com/office/drawing/2014/main" id="{DCE3F0BE-F108-1498-B089-EADA937F029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11465" r="5639" b="12580"/>
          <a:stretch/>
        </p:blipFill>
        <p:spPr>
          <a:xfrm>
            <a:off x="1806801" y="3944304"/>
            <a:ext cx="1126873" cy="1132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A258D55-99EF-751A-6C4C-2A52FA253BB4}"/>
              </a:ext>
            </a:extLst>
          </p:cNvPr>
          <p:cNvSpPr txBox="1"/>
          <p:nvPr/>
        </p:nvSpPr>
        <p:spPr>
          <a:xfrm>
            <a:off x="1739610" y="3630093"/>
            <a:ext cx="158679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latin typeface="Century Gothic" panose="020B0502020202020204" pitchFamily="34" charset="0"/>
              </a:rPr>
              <a:t>Yoghurt &amp; Fruit Station</a:t>
            </a:r>
            <a:endParaRPr lang="en-GB" sz="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9" name="Picture 28" descr="A plate of potato chips and chickpeas&#10;&#10;Description automatically generated">
            <a:extLst>
              <a:ext uri="{FF2B5EF4-FFF2-40B4-BE49-F238E27FC236}">
                <a16:creationId xmlns:a16="http://schemas.microsoft.com/office/drawing/2014/main" id="{5719D2D1-B148-6B2D-140D-97E8780A828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58" y="2253513"/>
            <a:ext cx="1331292" cy="1134071"/>
          </a:xfrm>
          <a:prstGeom prst="rect">
            <a:avLst/>
          </a:prstGeom>
        </p:spPr>
      </p:pic>
      <p:pic>
        <p:nvPicPr>
          <p:cNvPr id="30" name="Picture 29" descr="A plate of food&#10;&#10;Description automatically generated with medium confidence">
            <a:extLst>
              <a:ext uri="{FF2B5EF4-FFF2-40B4-BE49-F238E27FC236}">
                <a16:creationId xmlns:a16="http://schemas.microsoft.com/office/drawing/2014/main" id="{9B8CB03F-5AA2-2D64-2E75-C135F40D248D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1913" r="2843" b="7296"/>
          <a:stretch/>
        </p:blipFill>
        <p:spPr>
          <a:xfrm rot="16200000">
            <a:off x="1847022" y="693720"/>
            <a:ext cx="1023805" cy="11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8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cc315347-6dc2-4f31-871c-4fac13c8e90b">Menus</Document_x0020_Type>
    <lcf76f155ced4ddcb4097134ff3c332f xmlns="cc315347-6dc2-4f31-871c-4fac13c8e90b">
      <Terms xmlns="http://schemas.microsoft.com/office/infopath/2007/PartnerControls"/>
    </lcf76f155ced4ddcb4097134ff3c332f>
    <TaxCatchAll xmlns="abd9c013-afd4-4605-a7aa-45ecbe72d0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6D735906C2045B630126150A2C9FD" ma:contentTypeVersion="15" ma:contentTypeDescription="Create a new document." ma:contentTypeScope="" ma:versionID="d843593352ef3fa92c95944d4a6e3d08">
  <xsd:schema xmlns:xsd="http://www.w3.org/2001/XMLSchema" xmlns:xs="http://www.w3.org/2001/XMLSchema" xmlns:p="http://schemas.microsoft.com/office/2006/metadata/properties" xmlns:ns2="cc315347-6dc2-4f31-871c-4fac13c8e90b" xmlns:ns3="abd9c013-afd4-4605-a7aa-45ecbe72d026" targetNamespace="http://schemas.microsoft.com/office/2006/metadata/properties" ma:root="true" ma:fieldsID="34c9de8a4d9ccb9e620d27ac5abf760a" ns2:_="" ns3:_="">
    <xsd:import namespace="cc315347-6dc2-4f31-871c-4fac13c8e90b"/>
    <xsd:import namespace="abd9c013-afd4-4605-a7aa-45ecbe72d026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15347-6dc2-4f31-871c-4fac13c8e90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Menus" ma:format="Dropdown" ma:internalName="Document_x0020_Type">
      <xsd:simpleType>
        <xsd:restriction base="dms:Choice">
          <xsd:enumeration value="Menus"/>
          <xsd:enumeration value="Recipes"/>
          <xsd:enumeration value="Allergens"/>
          <xsd:enumeration value="Added Benefits"/>
          <xsd:enumeration value="Standards"/>
          <xsd:enumeration value="Packed Lunch"/>
          <xsd:enumeration value="Theme &amp; Discovery Day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60fa401-c735-472c-b85f-e3677d3c5b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c013-afd4-4605-a7aa-45ecbe72d02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54521f6-1ebf-4e9c-aee0-7875e57b3681}" ma:internalName="TaxCatchAll" ma:showField="CatchAllData" ma:web="abd9c013-afd4-4605-a7aa-45ecbe72d0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dcmitype/"/>
    <ds:schemaRef ds:uri="abd9c013-afd4-4605-a7aa-45ecbe72d026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cc315347-6dc2-4f31-871c-4fac13c8e90b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41FDB0-1D15-4360-A596-AA5832189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15347-6dc2-4f31-871c-4fac13c8e90b"/>
    <ds:schemaRef ds:uri="abd9c013-afd4-4605-a7aa-45ecbe72d0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17102</TotalTime>
  <Words>222</Words>
  <Application>Microsoft Office PowerPoint</Application>
  <PresentationFormat>A4 Paper (210x297 mm)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louise.palmer</cp:lastModifiedBy>
  <cp:revision>141</cp:revision>
  <cp:lastPrinted>2023-09-22T13:35:50Z</cp:lastPrinted>
  <dcterms:created xsi:type="dcterms:W3CDTF">2014-08-19T19:35:20Z</dcterms:created>
  <dcterms:modified xsi:type="dcterms:W3CDTF">2023-09-28T09:59:02Z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