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7"/>
  </p:notesMasterIdLst>
  <p:sldIdLst>
    <p:sldId id="259" r:id="rId6"/>
  </p:sldIdLst>
  <p:sldSz cx="9906000" cy="6858000" type="A4"/>
  <p:notesSz cx="9942513" cy="14371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D2"/>
    <a:srgbClr val="FF4343"/>
    <a:srgbClr val="00C8BA"/>
    <a:srgbClr val="C5FFFB"/>
    <a:srgbClr val="C9FFFB"/>
    <a:srgbClr val="00968B"/>
    <a:srgbClr val="009E93"/>
    <a:srgbClr val="006D64"/>
    <a:srgbClr val="54BCEB"/>
    <a:srgbClr val="D9FF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985" autoAdjust="0"/>
    <p:restoredTop sz="91657" autoAdjust="0"/>
  </p:normalViewPr>
  <p:slideViewPr>
    <p:cSldViewPr>
      <p:cViewPr varScale="1">
        <p:scale>
          <a:sx n="76" d="100"/>
          <a:sy n="76" d="100"/>
        </p:scale>
        <p:origin x="1608" y="66"/>
      </p:cViewPr>
      <p:guideLst>
        <p:guide orient="horz" pos="2160"/>
        <p:guide pos="312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8423" cy="721079"/>
          </a:xfrm>
          <a:prstGeom prst="rect">
            <a:avLst/>
          </a:prstGeom>
        </p:spPr>
        <p:txBody>
          <a:bodyPr vert="horz" lIns="132936" tIns="66468" rIns="132936" bIns="66468" rtlCol="0"/>
          <a:lstStyle>
            <a:lvl1pPr algn="l">
              <a:defRPr sz="17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1792" y="1"/>
            <a:ext cx="4308423" cy="721079"/>
          </a:xfrm>
          <a:prstGeom prst="rect">
            <a:avLst/>
          </a:prstGeom>
        </p:spPr>
        <p:txBody>
          <a:bodyPr vert="horz" lIns="132936" tIns="66468" rIns="132936" bIns="66468" rtlCol="0"/>
          <a:lstStyle>
            <a:lvl1pPr algn="r">
              <a:defRPr sz="1700"/>
            </a:lvl1pPr>
          </a:lstStyle>
          <a:p>
            <a:fld id="{222E43BF-527D-440D-8356-FC8BCEDDB5DC}" type="datetimeFigureOut">
              <a:rPr lang="en-GB" smtClean="0"/>
              <a:t>11/09/2020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66850" y="1797050"/>
            <a:ext cx="7008813" cy="4851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936" tIns="66468" rIns="132936" bIns="66468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4252" y="6916351"/>
            <a:ext cx="7954010" cy="5658833"/>
          </a:xfrm>
          <a:prstGeom prst="rect">
            <a:avLst/>
          </a:prstGeom>
        </p:spPr>
        <p:txBody>
          <a:bodyPr vert="horz" lIns="132936" tIns="66468" rIns="132936" bIns="664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13650566"/>
            <a:ext cx="4308423" cy="721076"/>
          </a:xfrm>
          <a:prstGeom prst="rect">
            <a:avLst/>
          </a:prstGeom>
        </p:spPr>
        <p:txBody>
          <a:bodyPr vert="horz" lIns="132936" tIns="66468" rIns="132936" bIns="66468" rtlCol="0" anchor="b"/>
          <a:lstStyle>
            <a:lvl1pPr algn="l">
              <a:defRPr sz="17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1792" y="13650566"/>
            <a:ext cx="4308423" cy="721076"/>
          </a:xfrm>
          <a:prstGeom prst="rect">
            <a:avLst/>
          </a:prstGeom>
        </p:spPr>
        <p:txBody>
          <a:bodyPr vert="horz" lIns="132936" tIns="66468" rIns="132936" bIns="66468" rtlCol="0" anchor="b"/>
          <a:lstStyle>
            <a:lvl1pPr algn="r">
              <a:defRPr sz="17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66850" y="1797050"/>
            <a:ext cx="7008813" cy="4851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SILVER MENU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8F38C-0513-424D-9F07-ACE2DBD6F960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6705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11/09/2020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11/09/2020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11/09/2020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11/09/2020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11/09/2020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11/09/2020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11/09/2020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11/09/2020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11/09/2020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11/09/2020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11/09/2020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11/09/2020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E0E0BB3-0196-4B19-AB85-9DD3F27C52F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-67704" y="-27362"/>
            <a:ext cx="10041407" cy="6912723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-1235242" y="7555832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5B645F6-9C1E-4BA8-942C-BB4E3E4CEC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457778"/>
              </p:ext>
            </p:extLst>
          </p:nvPr>
        </p:nvGraphicFramePr>
        <p:xfrm>
          <a:off x="97544" y="940182"/>
          <a:ext cx="8608613" cy="19428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0175">
                  <a:extLst>
                    <a:ext uri="{9D8B030D-6E8A-4147-A177-3AD203B41FA5}">
                      <a16:colId xmlns:a16="http://schemas.microsoft.com/office/drawing/2014/main" val="3931940056"/>
                    </a:ext>
                  </a:extLst>
                </a:gridCol>
                <a:gridCol w="758438">
                  <a:extLst>
                    <a:ext uri="{9D8B030D-6E8A-4147-A177-3AD203B41FA5}">
                      <a16:colId xmlns:a16="http://schemas.microsoft.com/office/drawing/2014/main" val="1802426597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213713473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42676253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4290988203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3195512949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1114242205"/>
                    </a:ext>
                  </a:extLst>
                </a:gridCol>
              </a:tblGrid>
              <a:tr h="370840">
                <a:tc rowSpan="5">
                  <a:txBody>
                    <a:bodyPr/>
                    <a:lstStyle/>
                    <a:p>
                      <a:pPr algn="l"/>
                      <a:r>
                        <a:rPr lang="en-GB" sz="1100" b="1" dirty="0">
                          <a:latin typeface="Century Gothic" panose="020B0502020202020204" pitchFamily="34" charset="0"/>
                        </a:rPr>
                        <a:t>Week 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Option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Beef and Bean Fajita with Rice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Chicken and Red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Pepper Pizza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Roast Turkey, Skin on Roast Potatoes and Gravy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Soya Spaghetti Bolognaise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MSC Salmon Fishfingers with Sweet Potato Wedges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93287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Option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Vegetable and Bean Fajitas with Rice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Tomato and Vegetable Pasta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Roast Quorn with Skin on Roast Potatoes and Gravy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Roasted Cauliflower Curry with 50/50 Rice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Cheese and Onion Quiche with Potato Wedges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71776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Vegetables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Sweetcorn</a:t>
                      </a:r>
                    </a:p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Broccoli</a:t>
                      </a:r>
                    </a:p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Rainbow Slaw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Green Beans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Ratatouille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Mixed Bean Salad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Carrots</a:t>
                      </a:r>
                    </a:p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Cauliflower</a:t>
                      </a:r>
                    </a:p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Green Bean Salad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Roasted Peppers</a:t>
                      </a:r>
                    </a:p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Courgettes</a:t>
                      </a:r>
                    </a:p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Mixed Leaf Salad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Peas</a:t>
                      </a:r>
                    </a:p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Baked Beans</a:t>
                      </a:r>
                    </a:p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Grated Carrot Salad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932975"/>
                  </a:ext>
                </a:extLst>
              </a:tr>
              <a:tr h="355274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Dessert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Peaches  &amp; Custard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Plum Crumble with Custard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Apple, Cheese and Crackers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Chocolate and Banana Oaty Square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Yoghurt and Fresh Fruit Station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820727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pPr algn="l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Yoghurt and Fresh Fruit Available Daily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522822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3406E967-3FDD-40B4-AC66-51D0F24BF7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01351"/>
              </p:ext>
            </p:extLst>
          </p:nvPr>
        </p:nvGraphicFramePr>
        <p:xfrm>
          <a:off x="97544" y="2903579"/>
          <a:ext cx="8615078" cy="18552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2990">
                  <a:extLst>
                    <a:ext uri="{9D8B030D-6E8A-4147-A177-3AD203B41FA5}">
                      <a16:colId xmlns:a16="http://schemas.microsoft.com/office/drawing/2014/main" val="3931940056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802426597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213713473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42676253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4290988203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3195512949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1114242205"/>
                    </a:ext>
                  </a:extLst>
                </a:gridCol>
              </a:tblGrid>
              <a:tr h="370840">
                <a:tc rowSpan="5">
                  <a:txBody>
                    <a:bodyPr/>
                    <a:lstStyle/>
                    <a:p>
                      <a:pPr algn="l"/>
                      <a:r>
                        <a:rPr lang="en-GB" sz="1100" b="1" dirty="0">
                          <a:latin typeface="Century Gothic" panose="020B0502020202020204" pitchFamily="34" charset="0"/>
                        </a:rPr>
                        <a:t>Week Two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Option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Lemon Turkey Stuffed Pitta Pouch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Beef Lasagne 50% PB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Hot Roast Chicken Baguette 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Cheese and Tomato Pizza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Mediterranean Fish with Chipped Potatoes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93287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Option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 Enchiladas with 50/50 Rice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Vegetable Lasagne with Garlic Bread as bread of the day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Bean and Lentil Burger in a Bun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Vegetable Risotto</a:t>
                      </a:r>
                    </a:p>
                    <a:p>
                      <a:endParaRPr lang="en-GB" sz="8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Red Pepper and Cheese Frittata with Lemon Couscous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71776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Vegetables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Mixed Broccoli and Cauliflower Florets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Couscous Salad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Carrots</a:t>
                      </a:r>
                    </a:p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Courgettes</a:t>
                      </a:r>
                    </a:p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Coleslaw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Roast Tomatoes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Hot Slaw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Sweet Potato Power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Sweetcorn</a:t>
                      </a:r>
                    </a:p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Green Beans</a:t>
                      </a:r>
                    </a:p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Roasted Veg Power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Peas </a:t>
                      </a:r>
                    </a:p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Baked Beans</a:t>
                      </a:r>
                    </a:p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Tomato Penne Salad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932975"/>
                  </a:ext>
                </a:extLst>
              </a:tr>
              <a:tr h="354056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Dessert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Apple Strudel with Custard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Mandarin Cheesecake</a:t>
                      </a:r>
                    </a:p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Grapes, Cheese and Crackers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Mixed Fruit Crumble with Custard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Yoghurt and Fresh Fruit Station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820727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pPr algn="l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Yoghurt and Fresh Fruit Available Daily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559973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A9CC0170-FA06-4913-A21C-7DF206AE3C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402952"/>
              </p:ext>
            </p:extLst>
          </p:nvPr>
        </p:nvGraphicFramePr>
        <p:xfrm>
          <a:off x="97544" y="4791041"/>
          <a:ext cx="8615078" cy="20621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2990">
                  <a:extLst>
                    <a:ext uri="{9D8B030D-6E8A-4147-A177-3AD203B41FA5}">
                      <a16:colId xmlns:a16="http://schemas.microsoft.com/office/drawing/2014/main" val="3931940056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802426597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213713473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42676253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4290988203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3195512949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1114242205"/>
                    </a:ext>
                  </a:extLst>
                </a:gridCol>
              </a:tblGrid>
              <a:tr h="370840">
                <a:tc rowSpan="5">
                  <a:txBody>
                    <a:bodyPr/>
                    <a:lstStyle/>
                    <a:p>
                      <a:pPr algn="l"/>
                      <a:r>
                        <a:rPr lang="en-GB" sz="1100" b="1" dirty="0">
                          <a:latin typeface="Century Gothic" panose="020B0502020202020204" pitchFamily="34" charset="0"/>
                        </a:rPr>
                        <a:t>Week Three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Option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Mac and Cheese Wholemeal Pasta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Chicken Tikka Masala 50% PB and 50/50 Rice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Roast Chicken Drumsticks with Skin on Roast Potatoes and Gravy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Moroccan Meatballs in Tagine Sauce with Couscous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MSC Breaded Fish with Chipped Potatoes and Tomato Sauce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93287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Option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Vegetable Stir Fry with Noodles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Lentil and Sweet Potato Curry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Lentil and Tomato Whirl with Steamed Potatoes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Chickpea and Apricot Tagine with Couscous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Spanish Omelette with Power Salad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71776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Vegetables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Peas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Sweetcorn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Green Bean Power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Broccoli</a:t>
                      </a:r>
                    </a:p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Cauliflower</a:t>
                      </a:r>
                    </a:p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Apple and Raisin Salad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Spring Greens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Carrots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BBQ Noodle Salad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Roasted Vegetable Medley</a:t>
                      </a:r>
                    </a:p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Beetroot and Orange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Peas </a:t>
                      </a:r>
                    </a:p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Baked Beans</a:t>
                      </a:r>
                    </a:p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Tabbouleh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932975"/>
                  </a:ext>
                </a:extLst>
              </a:tr>
              <a:tr h="355274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Dessert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Fruit Crumble and Custard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Chocolate and Orange Brownie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Sliced Cheese, Melon and Breadsticks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Bananas and Custard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Yoghurt and Fresh Fruit Station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820727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pPr algn="l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Yoghurt and Fresh Fruit Available Daily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504685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3EFF63D8-BE5B-44CD-A111-619EE05C3309}"/>
              </a:ext>
            </a:extLst>
          </p:cNvPr>
          <p:cNvGrpSpPr/>
          <p:nvPr/>
        </p:nvGrpSpPr>
        <p:grpSpPr>
          <a:xfrm>
            <a:off x="1992390" y="635352"/>
            <a:ext cx="6521853" cy="179793"/>
            <a:chOff x="1991564" y="695909"/>
            <a:chExt cx="6521853" cy="17979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9C5CBCA-6DC8-4117-8FAB-88F122D31698}"/>
                </a:ext>
              </a:extLst>
            </p:cNvPr>
            <p:cNvSpPr/>
            <p:nvPr/>
          </p:nvSpPr>
          <p:spPr>
            <a:xfrm>
              <a:off x="1991564" y="695909"/>
              <a:ext cx="1105137" cy="179793"/>
            </a:xfrm>
            <a:prstGeom prst="rect">
              <a:avLst/>
            </a:prstGeom>
            <a:solidFill>
              <a:srgbClr val="FFF0D2"/>
            </a:solidFill>
            <a:ln>
              <a:solidFill>
                <a:srgbClr val="FFF0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Monday</a:t>
              </a:r>
              <a:endParaRPr lang="en-GB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CDAE57D-E8FD-480E-9CA8-4FC43F341F6B}"/>
                </a:ext>
              </a:extLst>
            </p:cNvPr>
            <p:cNvSpPr/>
            <p:nvPr/>
          </p:nvSpPr>
          <p:spPr>
            <a:xfrm>
              <a:off x="3362619" y="695909"/>
              <a:ext cx="1105137" cy="179793"/>
            </a:xfrm>
            <a:prstGeom prst="rect">
              <a:avLst/>
            </a:prstGeom>
            <a:solidFill>
              <a:srgbClr val="FFF0D2"/>
            </a:solidFill>
            <a:ln>
              <a:solidFill>
                <a:srgbClr val="FFF0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Tuesday</a:t>
              </a:r>
              <a:endParaRPr lang="en-GB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2110BFD-DD9C-43E0-AA20-DDA34CAA1F2E}"/>
                </a:ext>
              </a:extLst>
            </p:cNvPr>
            <p:cNvSpPr/>
            <p:nvPr/>
          </p:nvSpPr>
          <p:spPr>
            <a:xfrm>
              <a:off x="4708136" y="695909"/>
              <a:ext cx="1105137" cy="179793"/>
            </a:xfrm>
            <a:prstGeom prst="rect">
              <a:avLst/>
            </a:prstGeom>
            <a:solidFill>
              <a:srgbClr val="FFF0D2"/>
            </a:solidFill>
            <a:ln>
              <a:solidFill>
                <a:srgbClr val="FFF0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Wednesday</a:t>
              </a:r>
              <a:endParaRPr lang="en-GB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B311C07-8111-4A04-8E8C-C00C81E8EDFF}"/>
                </a:ext>
              </a:extLst>
            </p:cNvPr>
            <p:cNvSpPr/>
            <p:nvPr/>
          </p:nvSpPr>
          <p:spPr>
            <a:xfrm>
              <a:off x="7408280" y="695909"/>
              <a:ext cx="1105137" cy="179793"/>
            </a:xfrm>
            <a:prstGeom prst="rect">
              <a:avLst/>
            </a:prstGeom>
            <a:solidFill>
              <a:srgbClr val="FFF0D2"/>
            </a:solidFill>
            <a:ln>
              <a:solidFill>
                <a:srgbClr val="FFF0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Friday</a:t>
              </a:r>
              <a:endParaRPr lang="en-GB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897B683-6AF4-4E8A-B0B0-BC537C8D422F}"/>
                </a:ext>
              </a:extLst>
            </p:cNvPr>
            <p:cNvSpPr/>
            <p:nvPr/>
          </p:nvSpPr>
          <p:spPr>
            <a:xfrm>
              <a:off x="6060588" y="695909"/>
              <a:ext cx="1105137" cy="179793"/>
            </a:xfrm>
            <a:prstGeom prst="rect">
              <a:avLst/>
            </a:prstGeom>
            <a:solidFill>
              <a:srgbClr val="FFF0D2"/>
            </a:solidFill>
            <a:ln>
              <a:solidFill>
                <a:srgbClr val="FFF0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Thursday</a:t>
              </a:r>
              <a:endParaRPr lang="en-GB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89AF887B-F3B6-4EF7-97D6-B8BCE0E9F8EE}"/>
              </a:ext>
            </a:extLst>
          </p:cNvPr>
          <p:cNvSpPr/>
          <p:nvPr/>
        </p:nvSpPr>
        <p:spPr>
          <a:xfrm>
            <a:off x="3839881" y="67541"/>
            <a:ext cx="3061209" cy="374405"/>
          </a:xfrm>
          <a:prstGeom prst="rect">
            <a:avLst/>
          </a:prstGeom>
          <a:solidFill>
            <a:srgbClr val="FFF0D2"/>
          </a:solidFill>
          <a:ln>
            <a:solidFill>
              <a:srgbClr val="FFF0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605543" y="77373"/>
            <a:ext cx="3676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Autumn  Menu 2020</a:t>
            </a:r>
          </a:p>
        </p:txBody>
      </p:sp>
      <p:sp>
        <p:nvSpPr>
          <p:cNvPr id="34" name="Oval 33"/>
          <p:cNvSpPr/>
          <p:nvPr/>
        </p:nvSpPr>
        <p:spPr>
          <a:xfrm>
            <a:off x="6634449" y="213085"/>
            <a:ext cx="144016" cy="14401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25B8E71-295B-4986-A1AD-2AA9CE9C6FE9}"/>
              </a:ext>
            </a:extLst>
          </p:cNvPr>
          <p:cNvSpPr/>
          <p:nvPr/>
        </p:nvSpPr>
        <p:spPr>
          <a:xfrm>
            <a:off x="4005057" y="213085"/>
            <a:ext cx="144016" cy="14401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9E6FDFFB-FC91-4770-BCAD-26F7DBE3C6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" y="21720"/>
            <a:ext cx="1602025" cy="76969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7C4C2725-68A8-4351-8F8E-4939841F9026}"/>
              </a:ext>
            </a:extLst>
          </p:cNvPr>
          <p:cNvSpPr txBox="1"/>
          <p:nvPr/>
        </p:nvSpPr>
        <p:spPr>
          <a:xfrm>
            <a:off x="8761049" y="3124039"/>
            <a:ext cx="1160377" cy="3610451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40" b="1" dirty="0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40" dirty="0">
                <a:solidFill>
                  <a:schemeClr val="bg1"/>
                </a:solidFill>
                <a:latin typeface="Century Gothic" panose="020B0502020202020204" pitchFamily="34" charset="0"/>
              </a:rPr>
              <a:t> If your child has an allergy or intolerance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</a:p>
        </p:txBody>
      </p:sp>
      <p:sp>
        <p:nvSpPr>
          <p:cNvPr id="39" name="Rounded Rectangle 18">
            <a:extLst>
              <a:ext uri="{FF2B5EF4-FFF2-40B4-BE49-F238E27FC236}">
                <a16:creationId xmlns:a16="http://schemas.microsoft.com/office/drawing/2014/main" id="{0A062528-88C9-45C7-B44D-74EFA60FD06F}"/>
              </a:ext>
            </a:extLst>
          </p:cNvPr>
          <p:cNvSpPr/>
          <p:nvPr/>
        </p:nvSpPr>
        <p:spPr>
          <a:xfrm>
            <a:off x="8779904" y="951578"/>
            <a:ext cx="1069762" cy="212606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9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Available  Daily:</a:t>
            </a:r>
            <a:endParaRPr lang="en-GB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- Freshly cooked jacket potatoes with a choice of fillings (where advertised)</a:t>
            </a:r>
          </a:p>
          <a:p>
            <a:r>
              <a:rPr lang="en-GB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- Bread freshly baked on site daily</a:t>
            </a:r>
          </a:p>
          <a:p>
            <a:r>
              <a:rPr lang="en-GB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- Daily salad selection</a:t>
            </a:r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EC69626E-B663-4911-AAD2-C7AFC63B1FD3}"/>
              </a:ext>
            </a:extLst>
          </p:cNvPr>
          <p:cNvSpPr/>
          <p:nvPr/>
        </p:nvSpPr>
        <p:spPr>
          <a:xfrm>
            <a:off x="8834354" y="18763"/>
            <a:ext cx="1001392" cy="886422"/>
          </a:xfrm>
          <a:prstGeom prst="flowChartAlternateProcess">
            <a:avLst/>
          </a:prstGeom>
          <a:solidFill>
            <a:srgbClr val="FFF0D2"/>
          </a:solidFill>
          <a:ln>
            <a:solidFill>
              <a:srgbClr val="FFF0D2"/>
            </a:solidFill>
          </a:ln>
          <a:effectLst>
            <a:softEdge rad="127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D42F4A-B30C-4006-A907-6584A43ECF54}"/>
              </a:ext>
            </a:extLst>
          </p:cNvPr>
          <p:cNvSpPr txBox="1"/>
          <p:nvPr/>
        </p:nvSpPr>
        <p:spPr>
          <a:xfrm>
            <a:off x="9099162" y="48432"/>
            <a:ext cx="773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latin typeface="Century Gothic" panose="020B0502020202020204" pitchFamily="34" charset="0"/>
              </a:rPr>
              <a:t>Added Plant Power</a:t>
            </a:r>
          </a:p>
          <a:p>
            <a:endParaRPr lang="en-GB" sz="800" dirty="0">
              <a:latin typeface="Century Gothic" panose="020B0502020202020204" pitchFamily="34" charset="0"/>
            </a:endParaRPr>
          </a:p>
          <a:p>
            <a:r>
              <a:rPr lang="en-GB" sz="800" dirty="0">
                <a:latin typeface="Century Gothic" panose="020B0502020202020204" pitchFamily="34" charset="0"/>
              </a:rPr>
              <a:t>Vegan</a:t>
            </a:r>
          </a:p>
          <a:p>
            <a:endParaRPr lang="en-GB" sz="800" dirty="0">
              <a:latin typeface="Century Gothic" panose="020B0502020202020204" pitchFamily="34" charset="0"/>
            </a:endParaRPr>
          </a:p>
          <a:p>
            <a:r>
              <a:rPr lang="en-GB" sz="800" dirty="0">
                <a:latin typeface="Century Gothic" panose="020B0502020202020204" pitchFamily="34" charset="0"/>
              </a:rPr>
              <a:t>Wholemeal</a:t>
            </a:r>
          </a:p>
        </p:txBody>
      </p:sp>
      <p:pic>
        <p:nvPicPr>
          <p:cNvPr id="57" name="Picture 56" descr="A close up of a logo&#10;&#10;Description automatically generated">
            <a:extLst>
              <a:ext uri="{FF2B5EF4-FFF2-40B4-BE49-F238E27FC236}">
                <a16:creationId xmlns:a16="http://schemas.microsoft.com/office/drawing/2014/main" id="{8FE11995-E945-476F-A072-1E21563A66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944" y="75523"/>
            <a:ext cx="257603" cy="257603"/>
          </a:xfrm>
          <a:prstGeom prst="rect">
            <a:avLst/>
          </a:prstGeom>
        </p:spPr>
      </p:pic>
      <p:pic>
        <p:nvPicPr>
          <p:cNvPr id="58" name="Picture 57" descr="A picture containing object&#10;&#10;Description automatically generated">
            <a:extLst>
              <a:ext uri="{FF2B5EF4-FFF2-40B4-BE49-F238E27FC236}">
                <a16:creationId xmlns:a16="http://schemas.microsoft.com/office/drawing/2014/main" id="{A1CCBCEE-0788-4087-8F08-1B69AF0E64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177" y="415879"/>
            <a:ext cx="321135" cy="152539"/>
          </a:xfrm>
          <a:prstGeom prst="rect">
            <a:avLst/>
          </a:prstGeom>
        </p:spPr>
      </p:pic>
      <p:pic>
        <p:nvPicPr>
          <p:cNvPr id="66" name="Picture 65" descr="A close up of a logo&#10;&#10;Description automatically generated">
            <a:extLst>
              <a:ext uri="{FF2B5EF4-FFF2-40B4-BE49-F238E27FC236}">
                <a16:creationId xmlns:a16="http://schemas.microsoft.com/office/drawing/2014/main" id="{12ED9A08-CC4E-4787-A277-EBFFF53AB2E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950" y="601058"/>
            <a:ext cx="278359" cy="28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952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44daa782-f5eb-4b1d-9e96-5b2bf63ae0ae" ContentTypeId="0x01010052FFBB5F4ECAC345B68EA5B0F012F2CB" PreviousValue="false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4053289-19df-4a0d-ba79-24174fdaa722">
      <Value>2</Value>
    </TaxCatchAll>
    <e72ff13f1b664d099034ef488b8ed406 xmlns="84053289-19df-4a0d-ba79-24174fdaa722">
      <Terms xmlns="http://schemas.microsoft.com/office/infopath/2007/PartnerControls">
        <TermInfo xmlns="http://schemas.microsoft.com/office/infopath/2007/PartnerControls">
          <TermName xmlns="http://schemas.microsoft.com/office/infopath/2007/PartnerControls">CaterLink</TermName>
          <TermId xmlns="http://schemas.microsoft.com/office/infopath/2007/PartnerControls">6b7c7025-ee94-469a-84b5-af43f06be2f7</TermId>
        </TermInfo>
      </Terms>
    </e72ff13f1b664d099034ef488b8ed406>
    <Category xmlns="fde98e28-7625-451c-8c53-44dda40a03da">Other</Category>
    <Sector xmlns="fde98e28-7625-451c-8c53-44dda40a03da">Secondary</Sector>
    <Season xmlns="fde98e28-7625-451c-8c53-44dda40a03da" xsi:nil="true"/>
    <Description0 xmlns="fde98e28-7625-451c-8c53-44dda40a03da">Template - Weekly Menu Cycle (to be printed on plain paper)</Description0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CaterLink Library" ma:contentTypeID="0x01010052FFBB5F4ECAC345B68EA5B0F012F2CB001D2DD4021E51ED469CD64ECCA14AA431" ma:contentTypeVersion="17" ma:contentTypeDescription="" ma:contentTypeScope="" ma:versionID="fd127ddd02a0ba9c1541c8ea31bbc3b9">
  <xsd:schema xmlns:xsd="http://www.w3.org/2001/XMLSchema" xmlns:xs="http://www.w3.org/2001/XMLSchema" xmlns:p="http://schemas.microsoft.com/office/2006/metadata/properties" xmlns:ns2="84053289-19df-4a0d-ba79-24174fdaa722" xmlns:ns3="fde98e28-7625-451c-8c53-44dda40a03da" targetNamespace="http://schemas.microsoft.com/office/2006/metadata/properties" ma:root="true" ma:fieldsID="6c68bff28220322ca83ed96fa0b2f089" ns2:_="" ns3:_="">
    <xsd:import namespace="84053289-19df-4a0d-ba79-24174fdaa722"/>
    <xsd:import namespace="fde98e28-7625-451c-8c53-44dda40a03da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2:e72ff13f1b664d099034ef488b8ed406" minOccurs="0"/>
                <xsd:element ref="ns3:Sector" minOccurs="0"/>
                <xsd:element ref="ns3:Category" minOccurs="0"/>
                <xsd:element ref="ns3:Season" minOccurs="0"/>
                <xsd:element ref="ns3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053289-19df-4a0d-ba79-24174fdaa722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4dd14cfc-4989-4c77-a8f5-968de01c02bd}" ma:internalName="TaxCatchAll" ma:showField="CatchAllData" ma:web="942a2052-b5dd-4187-9169-60830e3426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hidden="true" ma:list="{4dd14cfc-4989-4c77-a8f5-968de01c02bd}" ma:internalName="TaxCatchAllLabel" ma:readOnly="true" ma:showField="CatchAllDataLabel" ma:web="942a2052-b5dd-4187-9169-60830e3426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72ff13f1b664d099034ef488b8ed406" ma:index="11" nillable="true" ma:taxonomy="true" ma:internalName="e72ff13f1b664d099034ef488b8ed406" ma:taxonomyFieldName="Company_x0020_Metadata" ma:displayName="Company-Metadata" ma:readOnly="false" ma:default="2;#CaterLink|6b7c7025-ee94-469a-84b5-af43f06be2f7" ma:fieldId="{e72ff13f-1b66-4d09-9034-ef488b8ed406}" ma:taxonomyMulti="true" ma:sspId="44daa782-f5eb-4b1d-9e96-5b2bf63ae0ae" ma:termSetId="1ccc5a69-7d96-4eaa-b490-024d0e35738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e98e28-7625-451c-8c53-44dda40a03da" elementFormDefault="qualified">
    <xsd:import namespace="http://schemas.microsoft.com/office/2006/documentManagement/types"/>
    <xsd:import namespace="http://schemas.microsoft.com/office/infopath/2007/PartnerControls"/>
    <xsd:element name="Sector" ma:index="13" nillable="true" ma:displayName="Sector" ma:format="Dropdown" ma:internalName="Sector" ma:readOnly="false">
      <xsd:simpleType>
        <xsd:restriction base="dms:Choice">
          <xsd:enumeration value="Primary"/>
          <xsd:enumeration value="Secondary"/>
          <xsd:enumeration value="College"/>
        </xsd:restriction>
      </xsd:simpleType>
    </xsd:element>
    <xsd:element name="Category" ma:index="14" nillable="true" ma:displayName="Category" ma:format="Dropdown" ma:internalName="Category">
      <xsd:simpleType>
        <xsd:restriction base="dms:Choice">
          <xsd:enumeration value="Destination Days"/>
          <xsd:enumeration value="Discovery Days"/>
          <xsd:enumeration value="Food Offers"/>
          <xsd:enumeration value="Foodie Facts"/>
          <xsd:enumeration value="Impulse Promotions"/>
          <xsd:enumeration value="Loyalty Posters"/>
          <xsd:enumeration value="Meal Deal"/>
          <xsd:enumeration value="Menu Flyers"/>
          <xsd:enumeration value="Other"/>
          <xsd:enumeration value="Pop Up"/>
          <xsd:enumeration value="Provenance"/>
          <xsd:enumeration value="QR Codes"/>
          <xsd:enumeration value="Useful Images"/>
        </xsd:restriction>
      </xsd:simpleType>
    </xsd:element>
    <xsd:element name="Season" ma:index="15" nillable="true" ma:displayName="Season" ma:format="Dropdown" ma:hidden="true" ma:internalName="Season" ma:readOnly="false">
      <xsd:simpleType>
        <xsd:restriction base="dms:Choice">
          <xsd:enumeration value="Spring"/>
          <xsd:enumeration value="Summer"/>
          <xsd:enumeration value="Autumn"/>
          <xsd:enumeration value="Winter"/>
        </xsd:restriction>
      </xsd:simpleType>
    </xsd:element>
    <xsd:element name="Description0" ma:index="16" nillable="true" ma:displayName="Description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3368634-8872-4DB1-B9B5-5E3EB5036161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38B72B72-EFE2-4371-B500-B2B9B1CA3EDB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84053289-19df-4a0d-ba79-24174fdaa722"/>
    <ds:schemaRef ds:uri="fde98e28-7625-451c-8c53-44dda40a03da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DEB18C1-AF1D-4CE1-9301-75787EDEAF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053289-19df-4a0d-ba79-24174fdaa722"/>
    <ds:schemaRef ds:uri="fde98e28-7625-451c-8c53-44dda40a03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6261</TotalTime>
  <Words>511</Words>
  <Application>Microsoft Office PowerPoint</Application>
  <PresentationFormat>A4 Paper (210x297 mm)</PresentationFormat>
  <Paragraphs>126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Palmer, Louise</cp:lastModifiedBy>
  <cp:revision>412</cp:revision>
  <cp:lastPrinted>2020-01-21T16:24:13Z</cp:lastPrinted>
  <dcterms:created xsi:type="dcterms:W3CDTF">2014-08-19T19:35:20Z</dcterms:created>
  <dcterms:modified xsi:type="dcterms:W3CDTF">2020-09-11T09:24:43Z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0x01010052FFBB5F4ECAC345B68EA5B0F012F2CB001D2DD4021E51ED469CD64ECCA14AA431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</Properties>
</file>