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256" r:id="rId2"/>
    <p:sldId id="257" r:id="rId3"/>
    <p:sldId id="267" r:id="rId4"/>
    <p:sldId id="263" r:id="rId5"/>
    <p:sldId id="264" r:id="rId6"/>
    <p:sldId id="265" r:id="rId7"/>
    <p:sldId id="258" r:id="rId8"/>
    <p:sldId id="260" r:id="rId9"/>
    <p:sldId id="261" r:id="rId10"/>
    <p:sldId id="262" r:id="rId11"/>
    <p:sldId id="266"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00"/>
    <a:srgbClr val="3399FF"/>
    <a:srgbClr val="006600"/>
    <a:srgbClr val="CCFFCC"/>
    <a:srgbClr val="00CC00"/>
    <a:srgbClr val="00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69" autoAdjust="0"/>
  </p:normalViewPr>
  <p:slideViewPr>
    <p:cSldViewPr>
      <p:cViewPr varScale="1">
        <p:scale>
          <a:sx n="58" d="100"/>
          <a:sy n="58" d="100"/>
        </p:scale>
        <p:origin x="15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B1E44A8D-A4E1-4F12-A694-8981A3710750}" type="datetimeFigureOut">
              <a:rPr lang="en-GB" smtClean="0"/>
              <a:pPr/>
              <a:t>27/09/2019</a:t>
            </a:fld>
            <a:endParaRPr lang="en-GB"/>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12FBBECD-DDAA-43CA-B32F-21B23F5E7CFF}" type="slidenum">
              <a:rPr lang="en-GB" smtClean="0"/>
              <a:pPr/>
              <a:t>‹#›</a:t>
            </a:fld>
            <a:endParaRPr lang="en-GB"/>
          </a:p>
        </p:txBody>
      </p:sp>
    </p:spTree>
    <p:extLst>
      <p:ext uri="{BB962C8B-B14F-4D97-AF65-F5344CB8AC3E}">
        <p14:creationId xmlns:p14="http://schemas.microsoft.com/office/powerpoint/2010/main" val="1276113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78263148-4ECD-4A9C-9871-9DD26682CBEB}" type="datetimeFigureOut">
              <a:rPr lang="en-IE" smtClean="0"/>
              <a:pPr/>
              <a:t>27/09/2019</a:t>
            </a:fld>
            <a:endParaRPr lang="en-IE"/>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1" y="9428586"/>
            <a:ext cx="2945659" cy="49805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4" y="9428586"/>
            <a:ext cx="2945659" cy="498055"/>
          </a:xfrm>
          <a:prstGeom prst="rect">
            <a:avLst/>
          </a:prstGeom>
        </p:spPr>
        <p:txBody>
          <a:bodyPr vert="horz" lIns="91440" tIns="45720" rIns="91440" bIns="45720" rtlCol="0" anchor="b"/>
          <a:lstStyle>
            <a:lvl1pPr algn="r">
              <a:defRPr sz="1200"/>
            </a:lvl1pPr>
          </a:lstStyle>
          <a:p>
            <a:fld id="{A1D03F77-A02B-4C33-BABE-57CAB3D073CD}" type="slidenum">
              <a:rPr lang="en-IE" smtClean="0"/>
              <a:pPr/>
              <a:t>‹#›</a:t>
            </a:fld>
            <a:endParaRPr lang="en-IE"/>
          </a:p>
        </p:txBody>
      </p:sp>
    </p:spTree>
    <p:extLst>
      <p:ext uri="{BB962C8B-B14F-4D97-AF65-F5344CB8AC3E}">
        <p14:creationId xmlns:p14="http://schemas.microsoft.com/office/powerpoint/2010/main" val="3017720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Reading record </a:t>
            </a:r>
          </a:p>
          <a:p>
            <a:r>
              <a:rPr lang="en-GB" dirty="0"/>
              <a:t>- Home learning book</a:t>
            </a:r>
          </a:p>
          <a:p>
            <a:r>
              <a:rPr lang="en-GB" dirty="0"/>
              <a:t> - star moments </a:t>
            </a:r>
          </a:p>
          <a:p>
            <a:pPr marL="171450" indent="-171450">
              <a:buFontTx/>
              <a:buChar char="-"/>
            </a:pPr>
            <a:r>
              <a:rPr lang="en-GB" dirty="0"/>
              <a:t>Star of the week teddy and bag</a:t>
            </a:r>
          </a:p>
          <a:p>
            <a:pPr marL="171450" indent="-171450">
              <a:buFontTx/>
              <a:buChar char="-"/>
            </a:pPr>
            <a:r>
              <a:rPr lang="en-GB" dirty="0"/>
              <a:t>Letter formation rhyme sheet</a:t>
            </a:r>
          </a:p>
          <a:p>
            <a:endParaRPr lang="en-GB" dirty="0"/>
          </a:p>
        </p:txBody>
      </p:sp>
      <p:sp>
        <p:nvSpPr>
          <p:cNvPr id="4" name="Slide Number Placeholder 3"/>
          <p:cNvSpPr>
            <a:spLocks noGrp="1"/>
          </p:cNvSpPr>
          <p:nvPr>
            <p:ph type="sldNum" sz="quarter" idx="10"/>
          </p:nvPr>
        </p:nvSpPr>
        <p:spPr/>
        <p:txBody>
          <a:bodyPr/>
          <a:lstStyle/>
          <a:p>
            <a:fld id="{A1D03F77-A02B-4C33-BABE-57CAB3D073CD}" type="slidenum">
              <a:rPr lang="en-IE" smtClean="0"/>
              <a:pPr/>
              <a:t>1</a:t>
            </a:fld>
            <a:endParaRPr lang="en-IE"/>
          </a:p>
        </p:txBody>
      </p:sp>
    </p:spTree>
    <p:extLst>
      <p:ext uri="{BB962C8B-B14F-4D97-AF65-F5344CB8AC3E}">
        <p14:creationId xmlns:p14="http://schemas.microsoft.com/office/powerpoint/2010/main" val="142133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D03F77-A02B-4C33-BABE-57CAB3D073CD}" type="slidenum">
              <a:rPr lang="en-IE" smtClean="0"/>
              <a:pPr/>
              <a:t>10</a:t>
            </a:fld>
            <a:endParaRPr lang="en-IE"/>
          </a:p>
        </p:txBody>
      </p:sp>
    </p:spTree>
    <p:extLst>
      <p:ext uri="{BB962C8B-B14F-4D97-AF65-F5344CB8AC3E}">
        <p14:creationId xmlns:p14="http://schemas.microsoft.com/office/powerpoint/2010/main" val="2597162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D03F77-A02B-4C33-BABE-57CAB3D073CD}" type="slidenum">
              <a:rPr lang="en-IE" smtClean="0"/>
              <a:pPr/>
              <a:t>11</a:t>
            </a:fld>
            <a:endParaRPr lang="en-IE"/>
          </a:p>
        </p:txBody>
      </p:sp>
    </p:spTree>
    <p:extLst>
      <p:ext uri="{BB962C8B-B14F-4D97-AF65-F5344CB8AC3E}">
        <p14:creationId xmlns:p14="http://schemas.microsoft.com/office/powerpoint/2010/main" val="1888669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a:t>PE kits stay in school –Library books will only be changed on Tuesdays.</a:t>
            </a:r>
          </a:p>
          <a:p>
            <a:endParaRPr lang="en-IE" baseline="0" dirty="0"/>
          </a:p>
          <a:p>
            <a:r>
              <a:rPr lang="en-IE" baseline="0" dirty="0"/>
              <a:t>Snappy goodbyes – children are always fine once you leave.</a:t>
            </a:r>
          </a:p>
          <a:p>
            <a:endParaRPr lang="en-IE" baseline="0" dirty="0"/>
          </a:p>
          <a:p>
            <a:r>
              <a:rPr lang="en-IE" baseline="0" dirty="0"/>
              <a:t>PE SHOES – children won’t be able to take part if they don’t have them.</a:t>
            </a:r>
            <a:endParaRPr lang="en-IE" dirty="0"/>
          </a:p>
        </p:txBody>
      </p:sp>
      <p:sp>
        <p:nvSpPr>
          <p:cNvPr id="4" name="Slide Number Placeholder 3"/>
          <p:cNvSpPr>
            <a:spLocks noGrp="1"/>
          </p:cNvSpPr>
          <p:nvPr>
            <p:ph type="sldNum" sz="quarter" idx="10"/>
          </p:nvPr>
        </p:nvSpPr>
        <p:spPr/>
        <p:txBody>
          <a:bodyPr/>
          <a:lstStyle/>
          <a:p>
            <a:fld id="{A1D03F77-A02B-4C33-BABE-57CAB3D073CD}" type="slidenum">
              <a:rPr lang="en-IE" smtClean="0"/>
              <a:pPr/>
              <a:t>2</a:t>
            </a:fld>
            <a:endParaRPr lang="en-IE"/>
          </a:p>
        </p:txBody>
      </p:sp>
    </p:spTree>
    <p:extLst>
      <p:ext uri="{BB962C8B-B14F-4D97-AF65-F5344CB8AC3E}">
        <p14:creationId xmlns:p14="http://schemas.microsoft.com/office/powerpoint/2010/main" val="4045764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D03F77-A02B-4C33-BABE-57CAB3D073CD}" type="slidenum">
              <a:rPr lang="en-IE" smtClean="0"/>
              <a:pPr/>
              <a:t>3</a:t>
            </a:fld>
            <a:endParaRPr lang="en-IE"/>
          </a:p>
        </p:txBody>
      </p:sp>
    </p:spTree>
    <p:extLst>
      <p:ext uri="{BB962C8B-B14F-4D97-AF65-F5344CB8AC3E}">
        <p14:creationId xmlns:p14="http://schemas.microsoft.com/office/powerpoint/2010/main" val="1349041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Safeguarding is our</a:t>
            </a:r>
            <a:r>
              <a:rPr lang="en-GB" baseline="0" dirty="0"/>
              <a:t> main focus at St Jo’s. We do a lot of teaching and leaning based on how to keep safe. This includes not talking to strangers outside of school, not leaving the classroom without informing an adult and using the toilets appropriately. Such as 1 child to a cubical, keeping private parts to ourselves and always closing the door. If you would like any advice on this see the </a:t>
            </a:r>
            <a:r>
              <a:rPr lang="en-GB" baseline="0" dirty="0" err="1"/>
              <a:t>nspcc</a:t>
            </a:r>
            <a:r>
              <a:rPr lang="en-GB" baseline="0" dirty="0"/>
              <a:t> </a:t>
            </a:r>
            <a:r>
              <a:rPr lang="en-GB" baseline="0" dirty="0" err="1"/>
              <a:t>pantosaurus</a:t>
            </a:r>
            <a:r>
              <a:rPr lang="en-GB" baseline="0" dirty="0"/>
              <a:t> website</a:t>
            </a:r>
          </a:p>
          <a:p>
            <a:r>
              <a:rPr lang="en-GB" baseline="0" dirty="0"/>
              <a:t>We all know children at this age are young and curious about their bodies so please don’t be alarmed if they come home talking about this. If you have any concerns speak to the class teacher. </a:t>
            </a:r>
            <a:endParaRPr lang="en-GB" dirty="0"/>
          </a:p>
        </p:txBody>
      </p:sp>
      <p:sp>
        <p:nvSpPr>
          <p:cNvPr id="4" name="Slide Number Placeholder 3"/>
          <p:cNvSpPr>
            <a:spLocks noGrp="1"/>
          </p:cNvSpPr>
          <p:nvPr>
            <p:ph type="sldNum" sz="quarter" idx="10"/>
          </p:nvPr>
        </p:nvSpPr>
        <p:spPr/>
        <p:txBody>
          <a:bodyPr/>
          <a:lstStyle/>
          <a:p>
            <a:fld id="{A1D03F77-A02B-4C33-BABE-57CAB3D073CD}" type="slidenum">
              <a:rPr lang="en-IE" smtClean="0"/>
              <a:pPr/>
              <a:t>4</a:t>
            </a:fld>
            <a:endParaRPr lang="en-IE"/>
          </a:p>
        </p:txBody>
      </p:sp>
    </p:spTree>
    <p:extLst>
      <p:ext uri="{BB962C8B-B14F-4D97-AF65-F5344CB8AC3E}">
        <p14:creationId xmlns:p14="http://schemas.microsoft.com/office/powerpoint/2010/main" val="3933650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Badges, siblings, house points, house masses, own clothes day, finding out</a:t>
            </a:r>
            <a:r>
              <a:rPr lang="en-GB" baseline="0" dirty="0"/>
              <a:t> about their house saint</a:t>
            </a:r>
            <a:endParaRPr lang="en-GB" dirty="0"/>
          </a:p>
        </p:txBody>
      </p:sp>
      <p:sp>
        <p:nvSpPr>
          <p:cNvPr id="4" name="Slide Number Placeholder 3"/>
          <p:cNvSpPr>
            <a:spLocks noGrp="1"/>
          </p:cNvSpPr>
          <p:nvPr>
            <p:ph type="sldNum" sz="quarter" idx="10"/>
          </p:nvPr>
        </p:nvSpPr>
        <p:spPr/>
        <p:txBody>
          <a:bodyPr/>
          <a:lstStyle/>
          <a:p>
            <a:fld id="{A1D03F77-A02B-4C33-BABE-57CAB3D073CD}" type="slidenum">
              <a:rPr lang="en-IE" smtClean="0"/>
              <a:pPr/>
              <a:t>5</a:t>
            </a:fld>
            <a:endParaRPr lang="en-IE"/>
          </a:p>
        </p:txBody>
      </p:sp>
    </p:spTree>
    <p:extLst>
      <p:ext uri="{BB962C8B-B14F-4D97-AF65-F5344CB8AC3E}">
        <p14:creationId xmlns:p14="http://schemas.microsoft.com/office/powerpoint/2010/main" val="753962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list of houses will be available soon.</a:t>
            </a:r>
          </a:p>
        </p:txBody>
      </p:sp>
      <p:sp>
        <p:nvSpPr>
          <p:cNvPr id="4" name="Slide Number Placeholder 3"/>
          <p:cNvSpPr>
            <a:spLocks noGrp="1"/>
          </p:cNvSpPr>
          <p:nvPr>
            <p:ph type="sldNum" sz="quarter" idx="10"/>
          </p:nvPr>
        </p:nvSpPr>
        <p:spPr/>
        <p:txBody>
          <a:bodyPr/>
          <a:lstStyle/>
          <a:p>
            <a:fld id="{A1D03F77-A02B-4C33-BABE-57CAB3D073CD}" type="slidenum">
              <a:rPr lang="en-IE" smtClean="0"/>
              <a:pPr/>
              <a:t>6</a:t>
            </a:fld>
            <a:endParaRPr lang="en-IE"/>
          </a:p>
        </p:txBody>
      </p:sp>
    </p:spTree>
    <p:extLst>
      <p:ext uri="{BB962C8B-B14F-4D97-AF65-F5344CB8AC3E}">
        <p14:creationId xmlns:p14="http://schemas.microsoft.com/office/powerpoint/2010/main" val="3547629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70C0"/>
                </a:solidFill>
                <a:latin typeface="SassoonPrimaryInfant" pitchFamily="2" charset="0"/>
              </a:rPr>
              <a:t>Library books will only be</a:t>
            </a:r>
            <a:r>
              <a:rPr lang="en-GB" baseline="0" dirty="0">
                <a:solidFill>
                  <a:srgbClr val="0070C0"/>
                </a:solidFill>
                <a:latin typeface="SassoonPrimaryInfant" pitchFamily="2" charset="0"/>
              </a:rPr>
              <a:t> changed on a Tuesday </a:t>
            </a:r>
          </a:p>
          <a:p>
            <a:r>
              <a:rPr lang="en-GB" baseline="0" dirty="0">
                <a:solidFill>
                  <a:srgbClr val="0070C0"/>
                </a:solidFill>
                <a:latin typeface="SassoonPrimaryInfant" pitchFamily="2" charset="0"/>
              </a:rPr>
              <a:t>Parents will be selected at random out of a hat</a:t>
            </a:r>
            <a:endParaRPr lang="en-IE" dirty="0"/>
          </a:p>
        </p:txBody>
      </p:sp>
      <p:sp>
        <p:nvSpPr>
          <p:cNvPr id="4" name="Slide Number Placeholder 3"/>
          <p:cNvSpPr>
            <a:spLocks noGrp="1"/>
          </p:cNvSpPr>
          <p:nvPr>
            <p:ph type="sldNum" sz="quarter" idx="10"/>
          </p:nvPr>
        </p:nvSpPr>
        <p:spPr/>
        <p:txBody>
          <a:bodyPr/>
          <a:lstStyle/>
          <a:p>
            <a:fld id="{A1D03F77-A02B-4C33-BABE-57CAB3D073CD}" type="slidenum">
              <a:rPr lang="en-IE" smtClean="0"/>
              <a:pPr/>
              <a:t>7</a:t>
            </a:fld>
            <a:endParaRPr lang="en-IE"/>
          </a:p>
        </p:txBody>
      </p:sp>
    </p:spTree>
    <p:extLst>
      <p:ext uri="{BB962C8B-B14F-4D97-AF65-F5344CB8AC3E}">
        <p14:creationId xmlns:p14="http://schemas.microsoft.com/office/powerpoint/2010/main" val="3565528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1D03F77-A02B-4C33-BABE-57CAB3D073CD}" type="slidenum">
              <a:rPr lang="en-IE" smtClean="0"/>
              <a:pPr/>
              <a:t>8</a:t>
            </a:fld>
            <a:endParaRPr lang="en-IE"/>
          </a:p>
        </p:txBody>
      </p:sp>
    </p:spTree>
    <p:extLst>
      <p:ext uri="{BB962C8B-B14F-4D97-AF65-F5344CB8AC3E}">
        <p14:creationId xmlns:p14="http://schemas.microsoft.com/office/powerpoint/2010/main" val="732700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a:p>
          <a:p>
            <a:r>
              <a:rPr lang="en-IE" baseline="0" dirty="0"/>
              <a:t>Home learning – can be more play based and outdoor/mark making and creative.</a:t>
            </a:r>
          </a:p>
          <a:p>
            <a:endParaRPr lang="en-IE" baseline="0" dirty="0"/>
          </a:p>
          <a:p>
            <a:r>
              <a:rPr lang="en-IE" baseline="0" dirty="0"/>
              <a:t>Home reading  - every day – please ensure your child brings in their reading book every day</a:t>
            </a:r>
          </a:p>
          <a:p>
            <a:r>
              <a:rPr lang="en-IE" baseline="0" dirty="0"/>
              <a:t>Please write in the reading record every time your child reads.</a:t>
            </a:r>
          </a:p>
          <a:p>
            <a:r>
              <a:rPr lang="en-IE" baseline="0" dirty="0"/>
              <a:t>They will receive a new book once a week.</a:t>
            </a:r>
            <a:endParaRPr lang="en-IE" dirty="0"/>
          </a:p>
        </p:txBody>
      </p:sp>
      <p:sp>
        <p:nvSpPr>
          <p:cNvPr id="4" name="Slide Number Placeholder 3"/>
          <p:cNvSpPr>
            <a:spLocks noGrp="1"/>
          </p:cNvSpPr>
          <p:nvPr>
            <p:ph type="sldNum" sz="quarter" idx="10"/>
          </p:nvPr>
        </p:nvSpPr>
        <p:spPr/>
        <p:txBody>
          <a:bodyPr/>
          <a:lstStyle/>
          <a:p>
            <a:fld id="{A1D03F77-A02B-4C33-BABE-57CAB3D073CD}" type="slidenum">
              <a:rPr lang="en-IE" smtClean="0"/>
              <a:pPr/>
              <a:t>9</a:t>
            </a:fld>
            <a:endParaRPr lang="en-IE"/>
          </a:p>
        </p:txBody>
      </p:sp>
    </p:spTree>
    <p:extLst>
      <p:ext uri="{BB962C8B-B14F-4D97-AF65-F5344CB8AC3E}">
        <p14:creationId xmlns:p14="http://schemas.microsoft.com/office/powerpoint/2010/main" val="188938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ECB469E-3338-4519-91AA-C99C9E3EDA7E}" type="datetimeFigureOut">
              <a:rPr lang="en-GB" smtClean="0"/>
              <a:pPr/>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403159-609F-4EA1-8425-733CE186ABC7}" type="slidenum">
              <a:rPr lang="en-GB" smtClean="0"/>
              <a:pPr/>
              <a:t>‹#›</a:t>
            </a:fld>
            <a:endParaRPr lang="en-GB"/>
          </a:p>
        </p:txBody>
      </p:sp>
    </p:spTree>
    <p:extLst>
      <p:ext uri="{BB962C8B-B14F-4D97-AF65-F5344CB8AC3E}">
        <p14:creationId xmlns:p14="http://schemas.microsoft.com/office/powerpoint/2010/main" val="213626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CB469E-3338-4519-91AA-C99C9E3EDA7E}" type="datetimeFigureOut">
              <a:rPr lang="en-GB" smtClean="0"/>
              <a:pPr/>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403159-609F-4EA1-8425-733CE186ABC7}" type="slidenum">
              <a:rPr lang="en-GB" smtClean="0"/>
              <a:pPr/>
              <a:t>‹#›</a:t>
            </a:fld>
            <a:endParaRPr lang="en-GB"/>
          </a:p>
        </p:txBody>
      </p:sp>
    </p:spTree>
    <p:extLst>
      <p:ext uri="{BB962C8B-B14F-4D97-AF65-F5344CB8AC3E}">
        <p14:creationId xmlns:p14="http://schemas.microsoft.com/office/powerpoint/2010/main" val="314848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CB469E-3338-4519-91AA-C99C9E3EDA7E}" type="datetimeFigureOut">
              <a:rPr lang="en-GB" smtClean="0"/>
              <a:pPr/>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403159-609F-4EA1-8425-733CE186ABC7}" type="slidenum">
              <a:rPr lang="en-GB" smtClean="0"/>
              <a:pPr/>
              <a:t>‹#›</a:t>
            </a:fld>
            <a:endParaRPr lang="en-GB"/>
          </a:p>
        </p:txBody>
      </p:sp>
    </p:spTree>
    <p:extLst>
      <p:ext uri="{BB962C8B-B14F-4D97-AF65-F5344CB8AC3E}">
        <p14:creationId xmlns:p14="http://schemas.microsoft.com/office/powerpoint/2010/main" val="313158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CB469E-3338-4519-91AA-C99C9E3EDA7E}" type="datetimeFigureOut">
              <a:rPr lang="en-GB" smtClean="0"/>
              <a:pPr/>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403159-609F-4EA1-8425-733CE186ABC7}" type="slidenum">
              <a:rPr lang="en-GB" smtClean="0"/>
              <a:pPr/>
              <a:t>‹#›</a:t>
            </a:fld>
            <a:endParaRPr lang="en-GB"/>
          </a:p>
        </p:txBody>
      </p:sp>
    </p:spTree>
    <p:extLst>
      <p:ext uri="{BB962C8B-B14F-4D97-AF65-F5344CB8AC3E}">
        <p14:creationId xmlns:p14="http://schemas.microsoft.com/office/powerpoint/2010/main" val="251477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CB469E-3338-4519-91AA-C99C9E3EDA7E}" type="datetimeFigureOut">
              <a:rPr lang="en-GB" smtClean="0"/>
              <a:pPr/>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403159-609F-4EA1-8425-733CE186ABC7}" type="slidenum">
              <a:rPr lang="en-GB" smtClean="0"/>
              <a:pPr/>
              <a:t>‹#›</a:t>
            </a:fld>
            <a:endParaRPr lang="en-GB"/>
          </a:p>
        </p:txBody>
      </p:sp>
    </p:spTree>
    <p:extLst>
      <p:ext uri="{BB962C8B-B14F-4D97-AF65-F5344CB8AC3E}">
        <p14:creationId xmlns:p14="http://schemas.microsoft.com/office/powerpoint/2010/main" val="438366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ECB469E-3338-4519-91AA-C99C9E3EDA7E}" type="datetimeFigureOut">
              <a:rPr lang="en-GB" smtClean="0"/>
              <a:pPr/>
              <a:t>27/09/2019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403159-609F-4EA1-8425-733CE186ABC7}" type="slidenum">
              <a:rPr lang="en-GB" smtClean="0"/>
              <a:pPr/>
              <a:t>‹#›</a:t>
            </a:fld>
            <a:endParaRPr lang="en-GB"/>
          </a:p>
        </p:txBody>
      </p:sp>
    </p:spTree>
    <p:extLst>
      <p:ext uri="{BB962C8B-B14F-4D97-AF65-F5344CB8AC3E}">
        <p14:creationId xmlns:p14="http://schemas.microsoft.com/office/powerpoint/2010/main" val="50374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ECB469E-3338-4519-91AA-C99C9E3EDA7E}" type="datetimeFigureOut">
              <a:rPr lang="en-GB" smtClean="0"/>
              <a:pPr/>
              <a:t>27/09/2019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403159-609F-4EA1-8425-733CE186ABC7}" type="slidenum">
              <a:rPr lang="en-GB" smtClean="0"/>
              <a:pPr/>
              <a:t>‹#›</a:t>
            </a:fld>
            <a:endParaRPr lang="en-GB"/>
          </a:p>
        </p:txBody>
      </p:sp>
    </p:spTree>
    <p:extLst>
      <p:ext uri="{BB962C8B-B14F-4D97-AF65-F5344CB8AC3E}">
        <p14:creationId xmlns:p14="http://schemas.microsoft.com/office/powerpoint/2010/main" val="2190490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ECB469E-3338-4519-91AA-C99C9E3EDA7E}" type="datetimeFigureOut">
              <a:rPr lang="en-GB" smtClean="0"/>
              <a:pPr/>
              <a:t>27/09/2019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403159-609F-4EA1-8425-733CE186ABC7}" type="slidenum">
              <a:rPr lang="en-GB" smtClean="0"/>
              <a:pPr/>
              <a:t>‹#›</a:t>
            </a:fld>
            <a:endParaRPr lang="en-GB"/>
          </a:p>
        </p:txBody>
      </p:sp>
    </p:spTree>
    <p:extLst>
      <p:ext uri="{BB962C8B-B14F-4D97-AF65-F5344CB8AC3E}">
        <p14:creationId xmlns:p14="http://schemas.microsoft.com/office/powerpoint/2010/main" val="1620827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B469E-3338-4519-91AA-C99C9E3EDA7E}" type="datetimeFigureOut">
              <a:rPr lang="en-GB" smtClean="0"/>
              <a:pPr/>
              <a:t>27/09/2019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403159-609F-4EA1-8425-733CE186ABC7}" type="slidenum">
              <a:rPr lang="en-GB" smtClean="0"/>
              <a:pPr/>
              <a:t>‹#›</a:t>
            </a:fld>
            <a:endParaRPr lang="en-GB"/>
          </a:p>
        </p:txBody>
      </p:sp>
    </p:spTree>
    <p:extLst>
      <p:ext uri="{BB962C8B-B14F-4D97-AF65-F5344CB8AC3E}">
        <p14:creationId xmlns:p14="http://schemas.microsoft.com/office/powerpoint/2010/main" val="296112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CB469E-3338-4519-91AA-C99C9E3EDA7E}" type="datetimeFigureOut">
              <a:rPr lang="en-GB" smtClean="0"/>
              <a:pPr/>
              <a:t>27/09/2019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403159-609F-4EA1-8425-733CE186ABC7}" type="slidenum">
              <a:rPr lang="en-GB" smtClean="0"/>
              <a:pPr/>
              <a:t>‹#›</a:t>
            </a:fld>
            <a:endParaRPr lang="en-GB"/>
          </a:p>
        </p:txBody>
      </p:sp>
    </p:spTree>
    <p:extLst>
      <p:ext uri="{BB962C8B-B14F-4D97-AF65-F5344CB8AC3E}">
        <p14:creationId xmlns:p14="http://schemas.microsoft.com/office/powerpoint/2010/main" val="243873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CB469E-3338-4519-91AA-C99C9E3EDA7E}" type="datetimeFigureOut">
              <a:rPr lang="en-GB" smtClean="0"/>
              <a:pPr/>
              <a:t>27/09/2019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403159-609F-4EA1-8425-733CE186ABC7}" type="slidenum">
              <a:rPr lang="en-GB" smtClean="0"/>
              <a:pPr/>
              <a:t>‹#›</a:t>
            </a:fld>
            <a:endParaRPr lang="en-GB"/>
          </a:p>
        </p:txBody>
      </p:sp>
    </p:spTree>
    <p:extLst>
      <p:ext uri="{BB962C8B-B14F-4D97-AF65-F5344CB8AC3E}">
        <p14:creationId xmlns:p14="http://schemas.microsoft.com/office/powerpoint/2010/main" val="129228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B469E-3338-4519-91AA-C99C9E3EDA7E}" type="datetimeFigureOut">
              <a:rPr lang="en-GB" smtClean="0"/>
              <a:pPr/>
              <a:t>27/09/2019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03159-609F-4EA1-8425-733CE186ABC7}" type="slidenum">
              <a:rPr lang="en-GB" smtClean="0"/>
              <a:pPr/>
              <a:t>‹#›</a:t>
            </a:fld>
            <a:endParaRPr lang="en-GB"/>
          </a:p>
        </p:txBody>
      </p:sp>
    </p:spTree>
    <p:extLst>
      <p:ext uri="{BB962C8B-B14F-4D97-AF65-F5344CB8AC3E}">
        <p14:creationId xmlns:p14="http://schemas.microsoft.com/office/powerpoint/2010/main" val="2146033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st-josephs.islington.sch.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uk/url?sa=i&amp;rct=j&amp;q=child+tripod+grip&amp;source=images&amp;cd=&amp;cad=rja&amp;uact=8&amp;docid=FqqECna4kex09M&amp;tbnid=welcSKpYKFUerM:&amp;ved=0CAcQjRw&amp;url=http://thenewageparents.com/groove-colour-pencils/&amp;ei=o6gZVNSVH8P17AaNvIDoDA&amp;bvm=bv.75558745,d.d2s&amp;psig=AFQjCNGlaxUAiS3LtKHc_lvEGkACuLBCBg&amp;ust=141105407532428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76" y="332656"/>
            <a:ext cx="7654203" cy="2160240"/>
          </a:xfrm>
        </p:spPr>
        <p:txBody>
          <a:bodyPr>
            <a:normAutofit/>
          </a:bodyPr>
          <a:lstStyle/>
          <a:p>
            <a:r>
              <a:rPr lang="en-GB" sz="4400" b="1" u="sng" dirty="0">
                <a:solidFill>
                  <a:srgbClr val="002060"/>
                </a:solidFill>
                <a:latin typeface="Museo 300" panose="02000000000000000000" pitchFamily="50" charset="0"/>
              </a:rPr>
              <a:t>Reception Welcome Meeting </a:t>
            </a:r>
          </a:p>
          <a:p>
            <a:r>
              <a:rPr lang="en-GB" sz="4400" b="1" u="sng" dirty="0">
                <a:solidFill>
                  <a:srgbClr val="002060"/>
                </a:solidFill>
                <a:latin typeface="Museo 300" panose="02000000000000000000" pitchFamily="50" charset="0"/>
              </a:rPr>
              <a:t>Autumn Term 2019</a:t>
            </a:r>
          </a:p>
          <a:p>
            <a:r>
              <a:rPr lang="en-GB" sz="2200" b="1" dirty="0">
                <a:solidFill>
                  <a:srgbClr val="002060"/>
                </a:solidFill>
                <a:latin typeface="Museo 300" panose="02000000000000000000" pitchFamily="50" charset="0"/>
              </a:rPr>
              <a:t>Thursday 26</a:t>
            </a:r>
            <a:r>
              <a:rPr lang="en-GB" sz="2200" b="1" baseline="30000" dirty="0">
                <a:solidFill>
                  <a:srgbClr val="002060"/>
                </a:solidFill>
                <a:latin typeface="Museo 300" panose="02000000000000000000" pitchFamily="50" charset="0"/>
              </a:rPr>
              <a:t>th</a:t>
            </a:r>
            <a:r>
              <a:rPr lang="en-GB" sz="2200" b="1" dirty="0">
                <a:solidFill>
                  <a:srgbClr val="002060"/>
                </a:solidFill>
                <a:latin typeface="Museo 300" panose="02000000000000000000" pitchFamily="50" charset="0"/>
              </a:rPr>
              <a:t> September </a:t>
            </a:r>
          </a:p>
          <a:p>
            <a:endParaRPr lang="en-GB" sz="4400" dirty="0">
              <a:solidFill>
                <a:srgbClr val="00B0F0"/>
              </a:solidFill>
            </a:endParaRPr>
          </a:p>
          <a:p>
            <a:endParaRPr lang="en-GB" sz="4400" dirty="0">
              <a:solidFill>
                <a:srgbClr val="00B0F0"/>
              </a:solidFill>
            </a:endParaRPr>
          </a:p>
          <a:p>
            <a:endParaRPr lang="en-GB" sz="4400" dirty="0">
              <a:solidFill>
                <a:srgbClr val="00B0F0"/>
              </a:solidFill>
            </a:endParaRPr>
          </a:p>
          <a:p>
            <a:endParaRPr lang="en-GB" sz="4400" dirty="0">
              <a:solidFill>
                <a:srgbClr val="00B0F0"/>
              </a:solidFill>
            </a:endParaRPr>
          </a:p>
        </p:txBody>
      </p:sp>
      <p:pic>
        <p:nvPicPr>
          <p:cNvPr id="4" name="Picture 3">
            <a:extLst>
              <a:ext uri="{FF2B5EF4-FFF2-40B4-BE49-F238E27FC236}">
                <a16:creationId xmlns:a16="http://schemas.microsoft.com/office/drawing/2014/main" id="{40E92AB5-314D-4FEB-871A-FF72FE37BD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51" t="5201" r="8001"/>
          <a:stretch/>
        </p:blipFill>
        <p:spPr>
          <a:xfrm rot="5400000">
            <a:off x="2539307" y="2986453"/>
            <a:ext cx="1768392" cy="1735454"/>
          </a:xfrm>
          <a:prstGeom prst="rect">
            <a:avLst/>
          </a:prstGeom>
        </p:spPr>
      </p:pic>
      <p:pic>
        <p:nvPicPr>
          <p:cNvPr id="8" name="Picture 7">
            <a:extLst>
              <a:ext uri="{FF2B5EF4-FFF2-40B4-BE49-F238E27FC236}">
                <a16:creationId xmlns:a16="http://schemas.microsoft.com/office/drawing/2014/main" id="{69BCBB4A-6AF2-4FE5-AC6B-A4743BAE66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775" t="12201" b="12201"/>
          <a:stretch/>
        </p:blipFill>
        <p:spPr>
          <a:xfrm>
            <a:off x="5364089" y="4850762"/>
            <a:ext cx="2736304" cy="1799329"/>
          </a:xfrm>
          <a:prstGeom prst="rect">
            <a:avLst/>
          </a:prstGeom>
        </p:spPr>
      </p:pic>
      <p:pic>
        <p:nvPicPr>
          <p:cNvPr id="5" name="Picture 4">
            <a:extLst>
              <a:ext uri="{FF2B5EF4-FFF2-40B4-BE49-F238E27FC236}">
                <a16:creationId xmlns:a16="http://schemas.microsoft.com/office/drawing/2014/main" id="{CFF46A27-3634-4B03-901D-FAEA0F44F9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1900" y="2941493"/>
            <a:ext cx="2198373" cy="1641994"/>
          </a:xfrm>
          <a:prstGeom prst="rect">
            <a:avLst/>
          </a:prstGeom>
        </p:spPr>
      </p:pic>
      <p:pic>
        <p:nvPicPr>
          <p:cNvPr id="7" name="Picture 6">
            <a:extLst>
              <a:ext uri="{FF2B5EF4-FFF2-40B4-BE49-F238E27FC236}">
                <a16:creationId xmlns:a16="http://schemas.microsoft.com/office/drawing/2014/main" id="{38E4DC7D-67DA-4683-AF87-B92311CC277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500" t="10639" r="29000"/>
          <a:stretch/>
        </p:blipFill>
        <p:spPr>
          <a:xfrm rot="5400000">
            <a:off x="2580041" y="4638776"/>
            <a:ext cx="1771025" cy="2251605"/>
          </a:xfrm>
          <a:prstGeom prst="rect">
            <a:avLst/>
          </a:prstGeom>
        </p:spPr>
      </p:pic>
    </p:spTree>
    <p:extLst>
      <p:ext uri="{BB962C8B-B14F-4D97-AF65-F5344CB8AC3E}">
        <p14:creationId xmlns:p14="http://schemas.microsoft.com/office/powerpoint/2010/main" val="3969993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solidFill>
                  <a:srgbClr val="002060"/>
                </a:solidFill>
                <a:latin typeface="Museo 300" panose="02000000000000000000" pitchFamily="50" charset="0"/>
              </a:rPr>
              <a:t>School Website </a:t>
            </a:r>
          </a:p>
        </p:txBody>
      </p:sp>
      <p:sp>
        <p:nvSpPr>
          <p:cNvPr id="3" name="Content Placeholder 2"/>
          <p:cNvSpPr>
            <a:spLocks noGrp="1"/>
          </p:cNvSpPr>
          <p:nvPr>
            <p:ph idx="1"/>
          </p:nvPr>
        </p:nvSpPr>
        <p:spPr>
          <a:xfrm>
            <a:off x="457200" y="1916832"/>
            <a:ext cx="6779096" cy="4209331"/>
          </a:xfrm>
        </p:spPr>
        <p:txBody>
          <a:bodyPr>
            <a:normAutofit/>
          </a:bodyPr>
          <a:lstStyle/>
          <a:p>
            <a:pPr marL="0" indent="0" algn="ctr">
              <a:buNone/>
            </a:pPr>
            <a:endParaRPr lang="en-GB" u="sng" dirty="0">
              <a:solidFill>
                <a:srgbClr val="002060"/>
              </a:solidFill>
              <a:latin typeface="Museo 300" panose="02000000000000000000" pitchFamily="50" charset="0"/>
            </a:endParaRPr>
          </a:p>
          <a:p>
            <a:pPr marL="0" indent="0" algn="ctr">
              <a:buNone/>
            </a:pPr>
            <a:r>
              <a:rPr lang="en-GB" u="sng" dirty="0">
                <a:solidFill>
                  <a:srgbClr val="002060"/>
                </a:solidFill>
                <a:latin typeface="Museo 300" panose="02000000000000000000" pitchFamily="50" charset="0"/>
                <a:hlinkClick r:id="rId3"/>
              </a:rPr>
              <a:t>http://www.st-josephs.islington.sch.uk/</a:t>
            </a:r>
            <a:endParaRPr lang="en-GB" u="sng" dirty="0">
              <a:solidFill>
                <a:srgbClr val="002060"/>
              </a:solidFill>
              <a:latin typeface="Museo 300" panose="02000000000000000000" pitchFamily="50" charset="0"/>
            </a:endParaRPr>
          </a:p>
          <a:p>
            <a:pPr marL="0" indent="0" algn="ctr">
              <a:buNone/>
            </a:pPr>
            <a:endParaRPr lang="en-GB" u="sng" dirty="0">
              <a:solidFill>
                <a:srgbClr val="002060"/>
              </a:solidFill>
              <a:latin typeface="Museo 300" panose="02000000000000000000" pitchFamily="50" charset="0"/>
            </a:endParaRPr>
          </a:p>
          <a:p>
            <a:r>
              <a:rPr lang="en-GB" b="1" dirty="0">
                <a:solidFill>
                  <a:srgbClr val="002060"/>
                </a:solidFill>
                <a:latin typeface="Museo 300" panose="02000000000000000000" pitchFamily="50" charset="0"/>
              </a:rPr>
              <a:t>Check our weekly blog for reception news, photos and updates! </a:t>
            </a:r>
          </a:p>
          <a:p>
            <a:r>
              <a:rPr lang="en-GB" b="1" dirty="0">
                <a:solidFill>
                  <a:srgbClr val="006600"/>
                </a:solidFill>
                <a:latin typeface="Museo 300" panose="02000000000000000000" pitchFamily="50" charset="0"/>
              </a:rPr>
              <a:t>Curriculum information </a:t>
            </a:r>
          </a:p>
          <a:p>
            <a:pPr marL="0" indent="0">
              <a:buNone/>
            </a:pPr>
            <a:endParaRPr lang="en-GB" b="1" u="sng" dirty="0">
              <a:solidFill>
                <a:srgbClr val="002060"/>
              </a:solidFill>
              <a:latin typeface="SassoonPrimaryInfant" pitchFamily="2" charset="0"/>
            </a:endParaRPr>
          </a:p>
          <a:p>
            <a:pPr marL="0" indent="0">
              <a:buNone/>
            </a:pPr>
            <a:endParaRPr lang="en-GB" b="1" u="sng" dirty="0">
              <a:solidFill>
                <a:srgbClr val="002060"/>
              </a:solidFill>
              <a:latin typeface="SassoonPrimaryInfant" pitchFamily="2" charset="0"/>
            </a:endParaRPr>
          </a:p>
          <a:p>
            <a:pPr marL="0" indent="0">
              <a:buNone/>
            </a:pPr>
            <a:endParaRPr lang="en-GB" b="1" u="sng" dirty="0">
              <a:solidFill>
                <a:srgbClr val="002060"/>
              </a:solidFill>
              <a:latin typeface="SassoonPrimaryInfant" pitchFamily="2" charset="0"/>
            </a:endParaRPr>
          </a:p>
          <a:p>
            <a:pPr marL="0" indent="0">
              <a:buNone/>
            </a:pPr>
            <a:endParaRPr lang="en-GB" b="1" u="sng" dirty="0">
              <a:solidFill>
                <a:srgbClr val="002060"/>
              </a:solidFill>
              <a:latin typeface="SassoonPrimaryInfant" pitchFamily="2" charset="0"/>
            </a:endParaRPr>
          </a:p>
          <a:p>
            <a:endParaRPr lang="en-GB" dirty="0">
              <a:solidFill>
                <a:srgbClr val="002060"/>
              </a:solidFill>
              <a:latin typeface="SassoonPrimaryInfant" pitchFamily="2" charset="0"/>
            </a:endParaRPr>
          </a:p>
          <a:p>
            <a:endParaRPr lang="en-GB" dirty="0">
              <a:solidFill>
                <a:srgbClr val="0070C0"/>
              </a:solidFill>
            </a:endParaRPr>
          </a:p>
        </p:txBody>
      </p:sp>
      <p:pic>
        <p:nvPicPr>
          <p:cNvPr id="4" name="Picture 3" descr="St Joseph's Catholic Primary School">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16632"/>
            <a:ext cx="1426721" cy="1532003"/>
          </a:xfrm>
          <a:prstGeom prst="rect">
            <a:avLst/>
          </a:prstGeom>
          <a:noFill/>
          <a:ln>
            <a:noFill/>
          </a:ln>
        </p:spPr>
      </p:pic>
    </p:spTree>
    <p:extLst>
      <p:ext uri="{BB962C8B-B14F-4D97-AF65-F5344CB8AC3E}">
        <p14:creationId xmlns:p14="http://schemas.microsoft.com/office/powerpoint/2010/main" val="1470849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solidFill>
                  <a:srgbClr val="006600"/>
                </a:solidFill>
                <a:latin typeface="Museo 300" panose="02000000000000000000" pitchFamily="50" charset="0"/>
              </a:rPr>
              <a:t>Dates for your Diary</a:t>
            </a:r>
            <a:br>
              <a:rPr lang="en-GB" b="1" u="sng" dirty="0">
                <a:solidFill>
                  <a:srgbClr val="006600"/>
                </a:solidFill>
                <a:latin typeface="Museo 300" panose="02000000000000000000" pitchFamily="50" charset="0"/>
              </a:rPr>
            </a:br>
            <a:endParaRPr lang="en-GB" b="1" u="sng" dirty="0">
              <a:solidFill>
                <a:srgbClr val="002060"/>
              </a:solidFill>
              <a:latin typeface="Museo 300" panose="02000000000000000000" pitchFamily="50" charset="0"/>
            </a:endParaRPr>
          </a:p>
        </p:txBody>
      </p:sp>
      <p:sp>
        <p:nvSpPr>
          <p:cNvPr id="3" name="Content Placeholder 2"/>
          <p:cNvSpPr>
            <a:spLocks noGrp="1"/>
          </p:cNvSpPr>
          <p:nvPr>
            <p:ph idx="1"/>
          </p:nvPr>
        </p:nvSpPr>
        <p:spPr>
          <a:xfrm>
            <a:off x="341859" y="1214430"/>
            <a:ext cx="8229600" cy="5310914"/>
          </a:xfrm>
        </p:spPr>
        <p:txBody>
          <a:bodyPr>
            <a:normAutofit fontScale="77500" lnSpcReduction="20000"/>
          </a:bodyPr>
          <a:lstStyle/>
          <a:p>
            <a:r>
              <a:rPr lang="en-GB" dirty="0">
                <a:solidFill>
                  <a:srgbClr val="002060"/>
                </a:solidFill>
                <a:latin typeface="Museo 300" panose="02000000000000000000" pitchFamily="50" charset="0"/>
              </a:rPr>
              <a:t>Welcome Liturgy: </a:t>
            </a:r>
          </a:p>
          <a:p>
            <a:pPr marL="0" indent="0">
              <a:buNone/>
            </a:pPr>
            <a:r>
              <a:rPr lang="en-GB" b="1" dirty="0">
                <a:solidFill>
                  <a:srgbClr val="002060"/>
                </a:solidFill>
                <a:latin typeface="Museo 300" panose="02000000000000000000" pitchFamily="50" charset="0"/>
              </a:rPr>
              <a:t>              Tuesday 8</a:t>
            </a:r>
            <a:r>
              <a:rPr lang="en-GB" b="1" baseline="30000" dirty="0">
                <a:solidFill>
                  <a:srgbClr val="002060"/>
                </a:solidFill>
                <a:latin typeface="Museo 300" panose="02000000000000000000" pitchFamily="50" charset="0"/>
              </a:rPr>
              <a:t>th</a:t>
            </a:r>
            <a:r>
              <a:rPr lang="en-GB" b="1" dirty="0">
                <a:solidFill>
                  <a:srgbClr val="002060"/>
                </a:solidFill>
                <a:latin typeface="Museo 300" panose="02000000000000000000" pitchFamily="50" charset="0"/>
              </a:rPr>
              <a:t> October, 9.30</a:t>
            </a:r>
          </a:p>
          <a:p>
            <a:r>
              <a:rPr lang="en-GB" dirty="0">
                <a:solidFill>
                  <a:srgbClr val="002060"/>
                </a:solidFill>
                <a:latin typeface="Museo 300" panose="02000000000000000000" pitchFamily="50" charset="0"/>
              </a:rPr>
              <a:t>Parents Evening: </a:t>
            </a:r>
          </a:p>
          <a:p>
            <a:r>
              <a:rPr lang="en-GB" b="1" dirty="0">
                <a:solidFill>
                  <a:srgbClr val="002060"/>
                </a:solidFill>
                <a:latin typeface="Museo 300" panose="02000000000000000000" pitchFamily="50" charset="0"/>
              </a:rPr>
              <a:t>                Thursday, 18</a:t>
            </a:r>
            <a:r>
              <a:rPr lang="en-GB" b="1" baseline="30000" dirty="0">
                <a:solidFill>
                  <a:srgbClr val="002060"/>
                </a:solidFill>
                <a:latin typeface="Museo 300" panose="02000000000000000000" pitchFamily="50" charset="0"/>
              </a:rPr>
              <a:t>th</a:t>
            </a:r>
            <a:r>
              <a:rPr lang="en-GB" b="1" dirty="0">
                <a:solidFill>
                  <a:srgbClr val="002060"/>
                </a:solidFill>
                <a:latin typeface="Museo 300" panose="02000000000000000000" pitchFamily="50" charset="0"/>
              </a:rPr>
              <a:t> October 1pm – 7pm </a:t>
            </a:r>
            <a:r>
              <a:rPr lang="en-GB" b="1" u="sng" dirty="0">
                <a:solidFill>
                  <a:srgbClr val="002060"/>
                </a:solidFill>
                <a:latin typeface="Museo 300" panose="02000000000000000000" pitchFamily="50" charset="0"/>
              </a:rPr>
              <a:t>(school closes 1pm) </a:t>
            </a:r>
          </a:p>
          <a:p>
            <a:r>
              <a:rPr lang="en-GB" dirty="0">
                <a:solidFill>
                  <a:srgbClr val="002060"/>
                </a:solidFill>
                <a:latin typeface="Museo 300" panose="02000000000000000000" pitchFamily="50" charset="0"/>
              </a:rPr>
              <a:t>Phonics Workshop </a:t>
            </a:r>
            <a:r>
              <a:rPr lang="en-GB" b="1" dirty="0">
                <a:solidFill>
                  <a:srgbClr val="002060"/>
                </a:solidFill>
                <a:latin typeface="Museo 300" panose="02000000000000000000" pitchFamily="50" charset="0"/>
              </a:rPr>
              <a:t>– TBC</a:t>
            </a:r>
          </a:p>
          <a:p>
            <a:r>
              <a:rPr lang="en-GB" dirty="0">
                <a:solidFill>
                  <a:srgbClr val="002060"/>
                </a:solidFill>
                <a:latin typeface="Museo 300" panose="02000000000000000000" pitchFamily="50" charset="0"/>
              </a:rPr>
              <a:t>School Trip to The living Nativity  </a:t>
            </a:r>
          </a:p>
          <a:p>
            <a:pPr marL="0" indent="0">
              <a:buNone/>
            </a:pPr>
            <a:r>
              <a:rPr lang="en-GB" b="1" dirty="0">
                <a:solidFill>
                  <a:srgbClr val="002060"/>
                </a:solidFill>
                <a:latin typeface="Museo 300" panose="02000000000000000000" pitchFamily="50" charset="0"/>
              </a:rPr>
              <a:t>       Tuesday 3</a:t>
            </a:r>
            <a:r>
              <a:rPr lang="en-GB" b="1" baseline="30000" dirty="0">
                <a:solidFill>
                  <a:srgbClr val="002060"/>
                </a:solidFill>
                <a:latin typeface="Museo 300" panose="02000000000000000000" pitchFamily="50" charset="0"/>
              </a:rPr>
              <a:t>rd</a:t>
            </a:r>
            <a:r>
              <a:rPr lang="en-GB" b="1" dirty="0">
                <a:solidFill>
                  <a:srgbClr val="002060"/>
                </a:solidFill>
                <a:latin typeface="Museo 300" panose="02000000000000000000" pitchFamily="50" charset="0"/>
              </a:rPr>
              <a:t> December</a:t>
            </a:r>
          </a:p>
          <a:p>
            <a:r>
              <a:rPr lang="en-GB" dirty="0">
                <a:solidFill>
                  <a:srgbClr val="002060"/>
                </a:solidFill>
                <a:latin typeface="Museo 300" panose="02000000000000000000" pitchFamily="50" charset="0"/>
              </a:rPr>
              <a:t>Reception Christmas Nativity </a:t>
            </a:r>
            <a:endParaRPr lang="en-GB" b="1" dirty="0">
              <a:solidFill>
                <a:srgbClr val="002060"/>
              </a:solidFill>
              <a:latin typeface="Museo 300" panose="02000000000000000000" pitchFamily="50" charset="0"/>
            </a:endParaRPr>
          </a:p>
          <a:p>
            <a:pPr marL="0" indent="0">
              <a:buNone/>
            </a:pPr>
            <a:r>
              <a:rPr lang="en-GB" b="1" dirty="0">
                <a:solidFill>
                  <a:srgbClr val="002060"/>
                </a:solidFill>
                <a:latin typeface="Museo 300" panose="02000000000000000000" pitchFamily="50" charset="0"/>
              </a:rPr>
              <a:t>             Friday 13</a:t>
            </a:r>
            <a:r>
              <a:rPr lang="en-GB" b="1" baseline="30000" dirty="0">
                <a:solidFill>
                  <a:srgbClr val="002060"/>
                </a:solidFill>
                <a:latin typeface="Museo 300" panose="02000000000000000000" pitchFamily="50" charset="0"/>
              </a:rPr>
              <a:t>th</a:t>
            </a:r>
            <a:r>
              <a:rPr lang="en-GB" b="1" dirty="0">
                <a:solidFill>
                  <a:srgbClr val="002060"/>
                </a:solidFill>
                <a:latin typeface="Museo 300" panose="02000000000000000000" pitchFamily="50" charset="0"/>
              </a:rPr>
              <a:t> December</a:t>
            </a:r>
          </a:p>
          <a:p>
            <a:pPr marL="0" indent="0" algn="ctr">
              <a:buNone/>
            </a:pPr>
            <a:r>
              <a:rPr lang="en-GB" sz="4400" b="1" dirty="0">
                <a:solidFill>
                  <a:srgbClr val="006600"/>
                </a:solidFill>
                <a:latin typeface="Museo 300" panose="02000000000000000000" pitchFamily="50" charset="0"/>
              </a:rPr>
              <a:t>Thank you! </a:t>
            </a:r>
          </a:p>
          <a:p>
            <a:pPr marL="0" indent="0" algn="ctr">
              <a:buNone/>
            </a:pPr>
            <a:endParaRPr lang="en-GB" sz="4400" b="1" dirty="0">
              <a:solidFill>
                <a:srgbClr val="006600"/>
              </a:solidFill>
              <a:latin typeface="Museo 300" panose="02000000000000000000" pitchFamily="50" charset="0"/>
            </a:endParaRPr>
          </a:p>
          <a:p>
            <a:pPr marL="0" indent="0" algn="ctr">
              <a:buNone/>
            </a:pPr>
            <a:r>
              <a:rPr lang="en-GB" sz="3000" b="1" dirty="0">
                <a:solidFill>
                  <a:srgbClr val="002060"/>
                </a:solidFill>
                <a:latin typeface="Museo 300" panose="02000000000000000000" pitchFamily="50" charset="0"/>
              </a:rPr>
              <a:t>Any questions? </a:t>
            </a:r>
          </a:p>
          <a:p>
            <a:endParaRPr lang="en-GB" dirty="0"/>
          </a:p>
        </p:txBody>
      </p:sp>
    </p:spTree>
    <p:extLst>
      <p:ext uri="{BB962C8B-B14F-4D97-AF65-F5344CB8AC3E}">
        <p14:creationId xmlns:p14="http://schemas.microsoft.com/office/powerpoint/2010/main" val="613302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solidFill>
                  <a:srgbClr val="002060"/>
                </a:solidFill>
                <a:latin typeface="SassoonPrimaryInfant" pitchFamily="2" charset="0"/>
              </a:rPr>
              <a:t>Reception Routines</a:t>
            </a:r>
            <a:br>
              <a:rPr lang="en-GB" b="1" dirty="0">
                <a:solidFill>
                  <a:srgbClr val="002060"/>
                </a:solidFill>
                <a:latin typeface="Museo 300" pitchFamily="50" charset="0"/>
              </a:rPr>
            </a:br>
            <a:endParaRPr lang="en-GB" b="1" dirty="0">
              <a:solidFill>
                <a:srgbClr val="002060"/>
              </a:solidFill>
              <a:latin typeface="Museo 300" pitchFamily="50" charset="0"/>
            </a:endParaRPr>
          </a:p>
        </p:txBody>
      </p:sp>
      <p:sp>
        <p:nvSpPr>
          <p:cNvPr id="3" name="Content Placeholder 2"/>
          <p:cNvSpPr>
            <a:spLocks noGrp="1"/>
          </p:cNvSpPr>
          <p:nvPr>
            <p:ph idx="1"/>
          </p:nvPr>
        </p:nvSpPr>
        <p:spPr>
          <a:xfrm>
            <a:off x="323528" y="1052736"/>
            <a:ext cx="8640960" cy="5616624"/>
          </a:xfrm>
        </p:spPr>
        <p:txBody>
          <a:bodyPr>
            <a:normAutofit fontScale="32500" lnSpcReduction="20000"/>
          </a:bodyPr>
          <a:lstStyle/>
          <a:p>
            <a:r>
              <a:rPr lang="en-GB" sz="4900" b="1" dirty="0">
                <a:solidFill>
                  <a:srgbClr val="006600"/>
                </a:solidFill>
                <a:latin typeface="Museo 300" panose="02000000000000000000" pitchFamily="50" charset="0"/>
              </a:rPr>
              <a:t>A great start - Thank you</a:t>
            </a:r>
          </a:p>
          <a:p>
            <a:r>
              <a:rPr lang="en-GB" sz="4900" b="1" dirty="0">
                <a:solidFill>
                  <a:srgbClr val="002060"/>
                </a:solidFill>
                <a:latin typeface="Museo 300" panose="02000000000000000000" pitchFamily="50" charset="0"/>
              </a:rPr>
              <a:t>Entering school</a:t>
            </a:r>
          </a:p>
          <a:p>
            <a:r>
              <a:rPr lang="en-GB" sz="4900" b="1" dirty="0">
                <a:solidFill>
                  <a:srgbClr val="006600"/>
                </a:solidFill>
                <a:latin typeface="Museo 300" panose="02000000000000000000" pitchFamily="50" charset="0"/>
              </a:rPr>
              <a:t>Dismissal  </a:t>
            </a:r>
          </a:p>
          <a:p>
            <a:r>
              <a:rPr lang="en-GB" sz="4900" b="1" dirty="0">
                <a:solidFill>
                  <a:srgbClr val="002060"/>
                </a:solidFill>
                <a:latin typeface="Museo 300" panose="02000000000000000000" pitchFamily="50" charset="0"/>
              </a:rPr>
              <a:t>Water bottles – water only please</a:t>
            </a:r>
          </a:p>
          <a:p>
            <a:r>
              <a:rPr lang="en-GB" sz="4900" b="1" dirty="0">
                <a:solidFill>
                  <a:srgbClr val="006600"/>
                </a:solidFill>
                <a:latin typeface="Museo 300" panose="02000000000000000000" pitchFamily="50" charset="0"/>
              </a:rPr>
              <a:t>Packed lunches – healthy eating and no nuts in school</a:t>
            </a:r>
          </a:p>
          <a:p>
            <a:r>
              <a:rPr lang="en-GB" sz="4900" b="1" dirty="0">
                <a:solidFill>
                  <a:srgbClr val="002060"/>
                </a:solidFill>
                <a:latin typeface="Museo 300" panose="02000000000000000000" pitchFamily="50" charset="0"/>
              </a:rPr>
              <a:t>Library Books – changed weekly on </a:t>
            </a:r>
            <a:r>
              <a:rPr lang="en-GB" sz="4900" b="1" u="sng" dirty="0">
                <a:solidFill>
                  <a:srgbClr val="002060"/>
                </a:solidFill>
                <a:latin typeface="Museo 300" panose="02000000000000000000" pitchFamily="50" charset="0"/>
              </a:rPr>
              <a:t>Tuesdays (book bag)</a:t>
            </a:r>
          </a:p>
          <a:p>
            <a:r>
              <a:rPr lang="en-GB" sz="4900" b="1" dirty="0">
                <a:solidFill>
                  <a:srgbClr val="006600"/>
                </a:solidFill>
                <a:latin typeface="Museo 300" panose="02000000000000000000" pitchFamily="50" charset="0"/>
              </a:rPr>
              <a:t>PE - Tuesday afternoon</a:t>
            </a:r>
          </a:p>
          <a:p>
            <a:r>
              <a:rPr lang="en-GB" sz="4900" b="1" dirty="0">
                <a:solidFill>
                  <a:srgbClr val="002060"/>
                </a:solidFill>
                <a:latin typeface="Museo 300" panose="02000000000000000000" pitchFamily="50" charset="0"/>
              </a:rPr>
              <a:t>Clothing – please label ALL items</a:t>
            </a:r>
          </a:p>
          <a:p>
            <a:r>
              <a:rPr lang="en-GB" sz="4900" b="1" dirty="0">
                <a:solidFill>
                  <a:srgbClr val="002060"/>
                </a:solidFill>
                <a:latin typeface="Museo 300" panose="02000000000000000000" pitchFamily="50" charset="0"/>
              </a:rPr>
              <a:t>All long hair to be tied back </a:t>
            </a:r>
          </a:p>
          <a:p>
            <a:r>
              <a:rPr lang="en-GB" sz="4900" b="1" dirty="0">
                <a:solidFill>
                  <a:srgbClr val="002060"/>
                </a:solidFill>
                <a:latin typeface="Museo 300" panose="02000000000000000000" pitchFamily="50" charset="0"/>
              </a:rPr>
              <a:t>Small stud earrings</a:t>
            </a:r>
          </a:p>
          <a:p>
            <a:r>
              <a:rPr lang="en-GB" sz="4900" b="1" dirty="0">
                <a:solidFill>
                  <a:srgbClr val="002060"/>
                </a:solidFill>
                <a:latin typeface="Museo 300" panose="02000000000000000000" pitchFamily="50" charset="0"/>
              </a:rPr>
              <a:t>No nail varnish </a:t>
            </a:r>
          </a:p>
          <a:p>
            <a:r>
              <a:rPr lang="en-GB" sz="4900" b="1" dirty="0">
                <a:solidFill>
                  <a:srgbClr val="006600"/>
                </a:solidFill>
                <a:latin typeface="Museo 300" panose="02000000000000000000" pitchFamily="50" charset="0"/>
              </a:rPr>
              <a:t>School shoes</a:t>
            </a:r>
          </a:p>
          <a:p>
            <a:r>
              <a:rPr lang="en-GB" sz="4900" b="1" dirty="0">
                <a:solidFill>
                  <a:srgbClr val="006600"/>
                </a:solidFill>
                <a:latin typeface="Museo 300" panose="02000000000000000000" pitchFamily="50" charset="0"/>
              </a:rPr>
              <a:t>PE - plimsolls</a:t>
            </a:r>
          </a:p>
          <a:p>
            <a:r>
              <a:rPr lang="en-GB" sz="4900" b="1" dirty="0">
                <a:solidFill>
                  <a:srgbClr val="006600"/>
                </a:solidFill>
                <a:latin typeface="Museo 300" panose="02000000000000000000" pitchFamily="50" charset="0"/>
              </a:rPr>
              <a:t>Outdoor – Wellington boots</a:t>
            </a:r>
          </a:p>
          <a:p>
            <a:r>
              <a:rPr lang="en-GB" sz="4900" b="1" dirty="0">
                <a:solidFill>
                  <a:srgbClr val="006600"/>
                </a:solidFill>
                <a:latin typeface="Museo 300" panose="02000000000000000000" pitchFamily="50" charset="0"/>
              </a:rPr>
              <a:t>Medication – Please ensure all medication goes through the office.  Do not leave any medication in your child’s book bag.</a:t>
            </a:r>
          </a:p>
          <a:p>
            <a:pPr marL="0" indent="0" algn="ctr">
              <a:buNone/>
            </a:pPr>
            <a:endParaRPr lang="en-GB" sz="4900" b="1" u="sng" dirty="0">
              <a:solidFill>
                <a:srgbClr val="000000"/>
              </a:solidFill>
              <a:latin typeface="Museo 300" panose="02000000000000000000" pitchFamily="50" charset="0"/>
            </a:endParaRPr>
          </a:p>
          <a:p>
            <a:pPr marL="0" indent="0" algn="ctr">
              <a:buNone/>
            </a:pPr>
            <a:r>
              <a:rPr lang="en-GB" sz="4900" b="1" u="sng" dirty="0">
                <a:solidFill>
                  <a:srgbClr val="000000"/>
                </a:solidFill>
                <a:latin typeface="Museo 300" panose="02000000000000000000" pitchFamily="50" charset="0"/>
              </a:rPr>
              <a:t>ALL CHILDREN TO HAVE A PAIR OF PLIMSOLLS AND WELLIES LEFT IN SCHOOL </a:t>
            </a:r>
          </a:p>
          <a:p>
            <a:r>
              <a:rPr lang="en-GB" sz="4900" b="1" dirty="0">
                <a:solidFill>
                  <a:srgbClr val="002060"/>
                </a:solidFill>
                <a:latin typeface="Museo 300" panose="02000000000000000000" pitchFamily="50" charset="0"/>
              </a:rPr>
              <a:t>Birthdays – own clothes and healthy treats (no nuts – we are a NUT FREE school) </a:t>
            </a:r>
          </a:p>
          <a:p>
            <a:r>
              <a:rPr lang="en-GB" sz="4900" b="1" dirty="0">
                <a:solidFill>
                  <a:srgbClr val="006600"/>
                </a:solidFill>
                <a:latin typeface="Museo 300" panose="02000000000000000000" pitchFamily="50" charset="0"/>
              </a:rPr>
              <a:t>Show and Tell  (ONE CHILD PER WEEK) Important part of our speaking and listening curriculum </a:t>
            </a:r>
          </a:p>
          <a:p>
            <a:pPr marL="0" indent="0">
              <a:buNone/>
            </a:pPr>
            <a:endParaRPr lang="en-GB" dirty="0">
              <a:solidFill>
                <a:srgbClr val="00206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8"/>
            <a:ext cx="1905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a:extLst>
              <a:ext uri="{FF2B5EF4-FFF2-40B4-BE49-F238E27FC236}">
                <a16:creationId xmlns:a16="http://schemas.microsoft.com/office/drawing/2014/main" id="{C3E79F4A-805B-4EE0-95CF-353FFEB657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87" t="13914" r="8698" b="1232"/>
          <a:stretch/>
        </p:blipFill>
        <p:spPr>
          <a:xfrm rot="5400000">
            <a:off x="7321477" y="916770"/>
            <a:ext cx="1728191" cy="1280143"/>
          </a:xfrm>
          <a:prstGeom prst="rect">
            <a:avLst/>
          </a:prstGeom>
        </p:spPr>
      </p:pic>
      <p:pic>
        <p:nvPicPr>
          <p:cNvPr id="6" name="Picture 5">
            <a:extLst>
              <a:ext uri="{FF2B5EF4-FFF2-40B4-BE49-F238E27FC236}">
                <a16:creationId xmlns:a16="http://schemas.microsoft.com/office/drawing/2014/main" id="{3B429691-6919-433E-9BC0-95764D0D15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463" r="14664" b="1"/>
          <a:stretch/>
        </p:blipFill>
        <p:spPr>
          <a:xfrm rot="5400000">
            <a:off x="7346530" y="2670325"/>
            <a:ext cx="1678085" cy="1280143"/>
          </a:xfrm>
          <a:prstGeom prst="rect">
            <a:avLst/>
          </a:prstGeom>
        </p:spPr>
      </p:pic>
    </p:spTree>
    <p:extLst>
      <p:ext uri="{BB962C8B-B14F-4D97-AF65-F5344CB8AC3E}">
        <p14:creationId xmlns:p14="http://schemas.microsoft.com/office/powerpoint/2010/main" val="616796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B2CA-B8F3-419A-8460-6819DCE0446E}"/>
              </a:ext>
            </a:extLst>
          </p:cNvPr>
          <p:cNvSpPr>
            <a:spLocks noGrp="1"/>
          </p:cNvSpPr>
          <p:nvPr>
            <p:ph type="title"/>
          </p:nvPr>
        </p:nvSpPr>
        <p:spPr/>
        <p:txBody>
          <a:bodyPr/>
          <a:lstStyle/>
          <a:p>
            <a:r>
              <a:rPr lang="en-GB" b="1" u="sng" dirty="0">
                <a:solidFill>
                  <a:schemeClr val="bg2">
                    <a:lumMod val="50000"/>
                  </a:schemeClr>
                </a:solidFill>
                <a:latin typeface="Museo 300" panose="02000000000000000000" pitchFamily="50" charset="0"/>
              </a:rPr>
              <a:t>Uniform</a:t>
            </a:r>
          </a:p>
        </p:txBody>
      </p:sp>
      <p:sp>
        <p:nvSpPr>
          <p:cNvPr id="3" name="Content Placeholder 2">
            <a:extLst>
              <a:ext uri="{FF2B5EF4-FFF2-40B4-BE49-F238E27FC236}">
                <a16:creationId xmlns:a16="http://schemas.microsoft.com/office/drawing/2014/main" id="{E68C4160-7A2F-4A3D-A9E8-EA11AC2D8F71}"/>
              </a:ext>
            </a:extLst>
          </p:cNvPr>
          <p:cNvSpPr>
            <a:spLocks noGrp="1"/>
          </p:cNvSpPr>
          <p:nvPr>
            <p:ph idx="1"/>
          </p:nvPr>
        </p:nvSpPr>
        <p:spPr/>
        <p:txBody>
          <a:bodyPr>
            <a:normAutofit fontScale="85000" lnSpcReduction="20000"/>
          </a:bodyPr>
          <a:lstStyle/>
          <a:p>
            <a:pPr marL="285750" indent="-285750">
              <a:defRPr/>
            </a:pPr>
            <a:r>
              <a:rPr lang="en-GB" dirty="0">
                <a:solidFill>
                  <a:srgbClr val="008000"/>
                </a:solidFill>
                <a:latin typeface="Museo 300" panose="02000000000000000000" pitchFamily="50" charset="0"/>
              </a:rPr>
              <a:t>Lime Green School Sweatshirt with School Logo </a:t>
            </a:r>
          </a:p>
          <a:p>
            <a:pPr marL="285750" indent="-285750">
              <a:defRPr/>
            </a:pPr>
            <a:r>
              <a:rPr lang="en-GB" dirty="0">
                <a:solidFill>
                  <a:srgbClr val="008000"/>
                </a:solidFill>
                <a:latin typeface="Museo 300" panose="02000000000000000000" pitchFamily="50" charset="0"/>
              </a:rPr>
              <a:t>Royal Blue Early Years T-Shirt </a:t>
            </a:r>
          </a:p>
          <a:p>
            <a:pPr marL="285750" indent="-285750">
              <a:defRPr/>
            </a:pPr>
            <a:r>
              <a:rPr lang="en-GB" dirty="0">
                <a:solidFill>
                  <a:srgbClr val="008000"/>
                </a:solidFill>
                <a:latin typeface="Museo 300" panose="02000000000000000000" pitchFamily="50" charset="0"/>
              </a:rPr>
              <a:t>Navy Tracksuit trousers or navy shorts (Summer)</a:t>
            </a:r>
          </a:p>
          <a:p>
            <a:pPr marL="285750" indent="-285750">
              <a:defRPr/>
            </a:pPr>
            <a:r>
              <a:rPr lang="en-GB" dirty="0">
                <a:solidFill>
                  <a:srgbClr val="008000"/>
                </a:solidFill>
                <a:latin typeface="Museo 300" panose="02000000000000000000" pitchFamily="50" charset="0"/>
              </a:rPr>
              <a:t>Grey socks</a:t>
            </a:r>
          </a:p>
          <a:p>
            <a:pPr marL="285750" indent="-285750">
              <a:defRPr/>
            </a:pPr>
            <a:r>
              <a:rPr lang="en-GB" dirty="0">
                <a:solidFill>
                  <a:srgbClr val="008000"/>
                </a:solidFill>
                <a:latin typeface="Museo 300" panose="02000000000000000000" pitchFamily="50" charset="0"/>
              </a:rPr>
              <a:t>Black school shoes </a:t>
            </a:r>
          </a:p>
          <a:p>
            <a:pPr marL="285750" indent="-285750">
              <a:defRPr/>
            </a:pPr>
            <a:r>
              <a:rPr lang="en-GB" dirty="0">
                <a:solidFill>
                  <a:srgbClr val="008000"/>
                </a:solidFill>
                <a:latin typeface="Museo 300" panose="02000000000000000000" pitchFamily="50" charset="0"/>
              </a:rPr>
              <a:t>Black Velcro plimsolls for PE</a:t>
            </a:r>
          </a:p>
          <a:p>
            <a:pPr marL="285750" indent="-285750">
              <a:defRPr/>
            </a:pPr>
            <a:r>
              <a:rPr lang="en-GB" dirty="0">
                <a:solidFill>
                  <a:srgbClr val="008000"/>
                </a:solidFill>
                <a:latin typeface="Museo 300" panose="02000000000000000000" pitchFamily="50" charset="0"/>
              </a:rPr>
              <a:t>Wellington boots </a:t>
            </a:r>
          </a:p>
          <a:p>
            <a:pPr marL="285750" indent="-285750">
              <a:defRPr/>
            </a:pPr>
            <a:r>
              <a:rPr lang="en-GB" dirty="0">
                <a:solidFill>
                  <a:srgbClr val="008000"/>
                </a:solidFill>
                <a:latin typeface="Museo 300" panose="02000000000000000000" pitchFamily="50" charset="0"/>
              </a:rPr>
              <a:t>Coat (dark colours including navy, black or dark grey) </a:t>
            </a:r>
          </a:p>
          <a:p>
            <a:pPr marL="285750" indent="-285750">
              <a:defRPr/>
            </a:pPr>
            <a:r>
              <a:rPr lang="en-GB" dirty="0">
                <a:solidFill>
                  <a:srgbClr val="008000"/>
                </a:solidFill>
                <a:latin typeface="Museo 300" panose="02000000000000000000" pitchFamily="50" charset="0"/>
              </a:rPr>
              <a:t>PACT folder (book bag) </a:t>
            </a:r>
          </a:p>
          <a:p>
            <a:pPr>
              <a:defRPr/>
            </a:pPr>
            <a:r>
              <a:rPr lang="en-GB" sz="1800" dirty="0">
                <a:solidFill>
                  <a:srgbClr val="008000"/>
                </a:solidFill>
                <a:latin typeface="Museo 300" panose="02000000000000000000" pitchFamily="50" charset="0"/>
              </a:rPr>
              <a:t> </a:t>
            </a:r>
            <a:endParaRPr lang="en-GB" dirty="0">
              <a:solidFill>
                <a:srgbClr val="008000"/>
              </a:solidFill>
              <a:latin typeface="Museo 300" panose="02000000000000000000" pitchFamily="50" charset="0"/>
            </a:endParaRPr>
          </a:p>
          <a:p>
            <a:pPr algn="ctr">
              <a:defRPr/>
            </a:pPr>
            <a:r>
              <a:rPr lang="en-GB" sz="2400" b="1" dirty="0">
                <a:solidFill>
                  <a:srgbClr val="008000"/>
                </a:solidFill>
                <a:latin typeface="Museo 300" panose="02000000000000000000" pitchFamily="50" charset="0"/>
              </a:rPr>
              <a:t>Please ensure a spare set of uniform is left in your child’s locker at all times in case of any ‘accidents’. </a:t>
            </a:r>
            <a:endParaRPr lang="en-GB" sz="2400" dirty="0">
              <a:solidFill>
                <a:srgbClr val="008000"/>
              </a:solidFill>
              <a:latin typeface="Museo 300" panose="02000000000000000000" pitchFamily="50" charset="0"/>
            </a:endParaRPr>
          </a:p>
          <a:p>
            <a:endParaRPr lang="en-GB" dirty="0"/>
          </a:p>
        </p:txBody>
      </p:sp>
      <p:pic>
        <p:nvPicPr>
          <p:cNvPr id="4" name="Picture 3">
            <a:extLst>
              <a:ext uri="{FF2B5EF4-FFF2-40B4-BE49-F238E27FC236}">
                <a16:creationId xmlns:a16="http://schemas.microsoft.com/office/drawing/2014/main" id="{C799B4B4-BD17-4183-B45F-EB78428C89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1" t="34005" r="8000" b="20601"/>
          <a:stretch/>
        </p:blipFill>
        <p:spPr>
          <a:xfrm rot="5400000">
            <a:off x="7637016" y="813288"/>
            <a:ext cx="1718839" cy="648071"/>
          </a:xfrm>
          <a:prstGeom prst="rect">
            <a:avLst/>
          </a:prstGeom>
        </p:spPr>
      </p:pic>
      <p:pic>
        <p:nvPicPr>
          <p:cNvPr id="6" name="Picture 5">
            <a:extLst>
              <a:ext uri="{FF2B5EF4-FFF2-40B4-BE49-F238E27FC236}">
                <a16:creationId xmlns:a16="http://schemas.microsoft.com/office/drawing/2014/main" id="{C677EFB6-AA93-44E4-A0A1-D6C5379E66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01" t="30400" b="24801"/>
          <a:stretch/>
        </p:blipFill>
        <p:spPr>
          <a:xfrm rot="5400000">
            <a:off x="7580480" y="2803273"/>
            <a:ext cx="1896007" cy="648071"/>
          </a:xfrm>
          <a:prstGeom prst="rect">
            <a:avLst/>
          </a:prstGeom>
        </p:spPr>
      </p:pic>
    </p:spTree>
    <p:extLst>
      <p:ext uri="{BB962C8B-B14F-4D97-AF65-F5344CB8AC3E}">
        <p14:creationId xmlns:p14="http://schemas.microsoft.com/office/powerpoint/2010/main" val="1086248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7033" y="1196752"/>
            <a:ext cx="8371431" cy="5443926"/>
          </a:xfrm>
          <a:prstGeom prst="rect">
            <a:avLst/>
          </a:prstGeom>
        </p:spPr>
        <p:txBody>
          <a:bodyPr wrap="square">
            <a:spAutoFit/>
          </a:bodyPr>
          <a:lstStyle/>
          <a:p>
            <a:pPr marL="342900" lvl="0" indent="-342900" fontAlgn="base">
              <a:spcBef>
                <a:spcPct val="20000"/>
              </a:spcBef>
              <a:spcAft>
                <a:spcPct val="0"/>
              </a:spcAft>
              <a:buFontTx/>
              <a:buChar char="•"/>
            </a:pPr>
            <a:r>
              <a:rPr lang="en-GB" b="1" kern="0" dirty="0">
                <a:solidFill>
                  <a:schemeClr val="accent1">
                    <a:lumMod val="50000"/>
                  </a:schemeClr>
                </a:solidFill>
                <a:latin typeface="Museo 300" panose="02000000000000000000" pitchFamily="50" charset="0"/>
              </a:rPr>
              <a:t>Catholic ethos of the school motivates us to create a peaceful and happy environment. Joining in with school prayers</a:t>
            </a:r>
          </a:p>
          <a:p>
            <a:pPr marL="342900" lvl="0" indent="-342900" fontAlgn="base">
              <a:lnSpc>
                <a:spcPct val="200000"/>
              </a:lnSpc>
              <a:spcBef>
                <a:spcPct val="20000"/>
              </a:spcBef>
              <a:spcAft>
                <a:spcPct val="0"/>
              </a:spcAft>
              <a:buFontTx/>
              <a:buChar char="•"/>
            </a:pPr>
            <a:r>
              <a:rPr lang="en-GB" b="1" kern="0" dirty="0">
                <a:solidFill>
                  <a:srgbClr val="006600"/>
                </a:solidFill>
                <a:latin typeface="Museo 300" panose="02000000000000000000" pitchFamily="50" charset="0"/>
              </a:rPr>
              <a:t>Positive behaviour management strategies</a:t>
            </a:r>
            <a:r>
              <a:rPr lang="en-GB" b="1" kern="0" dirty="0">
                <a:solidFill>
                  <a:schemeClr val="accent1">
                    <a:lumMod val="50000"/>
                  </a:schemeClr>
                </a:solidFill>
                <a:latin typeface="Museo 300" panose="02000000000000000000" pitchFamily="50" charset="0"/>
              </a:rPr>
              <a:t> </a:t>
            </a:r>
          </a:p>
          <a:p>
            <a:pPr marL="342900" lvl="0" indent="-342900" fontAlgn="base">
              <a:lnSpc>
                <a:spcPct val="200000"/>
              </a:lnSpc>
              <a:spcBef>
                <a:spcPct val="20000"/>
              </a:spcBef>
              <a:spcAft>
                <a:spcPct val="0"/>
              </a:spcAft>
              <a:buFontTx/>
              <a:buChar char="•"/>
            </a:pPr>
            <a:r>
              <a:rPr lang="en-GB" b="1" kern="0" dirty="0">
                <a:solidFill>
                  <a:schemeClr val="accent1">
                    <a:lumMod val="50000"/>
                  </a:schemeClr>
                </a:solidFill>
                <a:latin typeface="Museo 300" panose="02000000000000000000" pitchFamily="50" charset="0"/>
              </a:rPr>
              <a:t>Weather system </a:t>
            </a:r>
          </a:p>
          <a:p>
            <a:pPr marL="342900" lvl="0" indent="-342900" fontAlgn="base">
              <a:lnSpc>
                <a:spcPct val="200000"/>
              </a:lnSpc>
              <a:spcBef>
                <a:spcPct val="20000"/>
              </a:spcBef>
              <a:spcAft>
                <a:spcPct val="0"/>
              </a:spcAft>
              <a:buFontTx/>
              <a:buChar char="•"/>
            </a:pPr>
            <a:r>
              <a:rPr lang="en-GB" b="1" kern="0" dirty="0">
                <a:solidFill>
                  <a:srgbClr val="006600"/>
                </a:solidFill>
                <a:latin typeface="Museo 300" panose="02000000000000000000" pitchFamily="50" charset="0"/>
              </a:rPr>
              <a:t>Star of the day </a:t>
            </a:r>
          </a:p>
          <a:p>
            <a:pPr marL="342900" lvl="0" indent="-342900" fontAlgn="base">
              <a:lnSpc>
                <a:spcPct val="200000"/>
              </a:lnSpc>
              <a:spcBef>
                <a:spcPct val="20000"/>
              </a:spcBef>
              <a:spcAft>
                <a:spcPct val="0"/>
              </a:spcAft>
              <a:buFontTx/>
              <a:buChar char="•"/>
            </a:pPr>
            <a:r>
              <a:rPr lang="en-GB" b="1" kern="0" dirty="0">
                <a:solidFill>
                  <a:schemeClr val="accent1">
                    <a:lumMod val="50000"/>
                  </a:schemeClr>
                </a:solidFill>
                <a:latin typeface="Museo 300" panose="02000000000000000000" pitchFamily="50" charset="0"/>
              </a:rPr>
              <a:t>Star of the Week Assembly, </a:t>
            </a:r>
            <a:r>
              <a:rPr lang="en-GB" b="1" kern="0" dirty="0">
                <a:solidFill>
                  <a:srgbClr val="002060"/>
                </a:solidFill>
                <a:latin typeface="Museo 300" panose="02000000000000000000" pitchFamily="50" charset="0"/>
              </a:rPr>
              <a:t>make a fuss mum and dad! </a:t>
            </a:r>
          </a:p>
          <a:p>
            <a:pPr marL="342900" lvl="0" indent="-342900" fontAlgn="base">
              <a:lnSpc>
                <a:spcPct val="200000"/>
              </a:lnSpc>
              <a:spcBef>
                <a:spcPct val="20000"/>
              </a:spcBef>
              <a:spcAft>
                <a:spcPct val="0"/>
              </a:spcAft>
              <a:buFontTx/>
              <a:buChar char="•"/>
            </a:pPr>
            <a:r>
              <a:rPr lang="en-GB" b="1" kern="0" dirty="0">
                <a:solidFill>
                  <a:srgbClr val="002060"/>
                </a:solidFill>
                <a:latin typeface="Museo 300" panose="02000000000000000000" pitchFamily="50" charset="0"/>
              </a:rPr>
              <a:t>Bucket filling </a:t>
            </a:r>
          </a:p>
          <a:p>
            <a:pPr marL="342900" lvl="0" indent="-342900" fontAlgn="base">
              <a:lnSpc>
                <a:spcPct val="200000"/>
              </a:lnSpc>
              <a:spcBef>
                <a:spcPct val="20000"/>
              </a:spcBef>
              <a:spcAft>
                <a:spcPct val="0"/>
              </a:spcAft>
              <a:buFontTx/>
              <a:buChar char="•"/>
            </a:pPr>
            <a:r>
              <a:rPr lang="en-GB" b="1" kern="0" dirty="0">
                <a:solidFill>
                  <a:srgbClr val="006600"/>
                </a:solidFill>
                <a:latin typeface="Museo 300" panose="02000000000000000000" pitchFamily="50" charset="0"/>
              </a:rPr>
              <a:t>Time Out – will inform parents of incident </a:t>
            </a:r>
          </a:p>
          <a:p>
            <a:pPr marL="342900" lvl="0" indent="-342900" fontAlgn="base">
              <a:lnSpc>
                <a:spcPct val="200000"/>
              </a:lnSpc>
              <a:spcBef>
                <a:spcPct val="20000"/>
              </a:spcBef>
              <a:spcAft>
                <a:spcPct val="0"/>
              </a:spcAft>
              <a:buFontTx/>
              <a:buChar char="•"/>
            </a:pPr>
            <a:r>
              <a:rPr lang="en-GB" b="1" kern="0" dirty="0">
                <a:solidFill>
                  <a:schemeClr val="accent1">
                    <a:lumMod val="50000"/>
                  </a:schemeClr>
                </a:solidFill>
                <a:latin typeface="Museo 300" panose="02000000000000000000" pitchFamily="50" charset="0"/>
              </a:rPr>
              <a:t>Open door policy- inform any changes at home </a:t>
            </a:r>
            <a:r>
              <a:rPr lang="en-GB" b="1" kern="0" dirty="0" err="1">
                <a:solidFill>
                  <a:schemeClr val="accent1">
                    <a:lumMod val="50000"/>
                  </a:schemeClr>
                </a:solidFill>
                <a:latin typeface="Museo 300" panose="02000000000000000000" pitchFamily="50" charset="0"/>
              </a:rPr>
              <a:t>etc</a:t>
            </a:r>
            <a:endParaRPr lang="en-GB" b="1" kern="0" dirty="0">
              <a:solidFill>
                <a:schemeClr val="accent1">
                  <a:lumMod val="50000"/>
                </a:schemeClr>
              </a:solidFill>
              <a:latin typeface="Museo 300" panose="02000000000000000000" pitchFamily="50" charset="0"/>
            </a:endParaRPr>
          </a:p>
          <a:p>
            <a:pPr marL="342900" lvl="0" indent="-342900" fontAlgn="base">
              <a:lnSpc>
                <a:spcPct val="200000"/>
              </a:lnSpc>
              <a:spcBef>
                <a:spcPct val="20000"/>
              </a:spcBef>
              <a:spcAft>
                <a:spcPct val="0"/>
              </a:spcAft>
              <a:buFontTx/>
              <a:buChar char="•"/>
            </a:pPr>
            <a:r>
              <a:rPr lang="en-GB" b="1" kern="0" dirty="0">
                <a:solidFill>
                  <a:schemeClr val="accent1">
                    <a:lumMod val="50000"/>
                  </a:schemeClr>
                </a:solidFill>
                <a:latin typeface="Museo 300" panose="02000000000000000000" pitchFamily="50" charset="0"/>
              </a:rPr>
              <a:t>Safeguarding – Keeping safe at school</a:t>
            </a:r>
          </a:p>
        </p:txBody>
      </p:sp>
      <p:sp>
        <p:nvSpPr>
          <p:cNvPr id="4" name="Title 3"/>
          <p:cNvSpPr>
            <a:spLocks noGrp="1"/>
          </p:cNvSpPr>
          <p:nvPr>
            <p:ph type="ctrTitle"/>
          </p:nvPr>
        </p:nvSpPr>
        <p:spPr>
          <a:xfrm>
            <a:off x="377033" y="230783"/>
            <a:ext cx="8011391" cy="893961"/>
          </a:xfrm>
        </p:spPr>
        <p:txBody>
          <a:bodyPr>
            <a:normAutofit/>
          </a:bodyPr>
          <a:lstStyle/>
          <a:p>
            <a:r>
              <a:rPr lang="en-GB" sz="3200" b="1" u="sng" dirty="0">
                <a:solidFill>
                  <a:srgbClr val="002060"/>
                </a:solidFill>
                <a:latin typeface="Museo 300" panose="02000000000000000000" pitchFamily="50" charset="0"/>
              </a:rPr>
              <a:t>Behaviour Expectations in Reception </a:t>
            </a:r>
          </a:p>
        </p:txBody>
      </p:sp>
      <p:pic>
        <p:nvPicPr>
          <p:cNvPr id="2" name="Picture 1">
            <a:extLst>
              <a:ext uri="{FF2B5EF4-FFF2-40B4-BE49-F238E27FC236}">
                <a16:creationId xmlns:a16="http://schemas.microsoft.com/office/drawing/2014/main" id="{616A4EB8-6336-4B40-B8DB-C82F9BCBE4DA}"/>
              </a:ext>
            </a:extLst>
          </p:cNvPr>
          <p:cNvPicPr>
            <a:picLocks noChangeAspect="1"/>
          </p:cNvPicPr>
          <p:nvPr/>
        </p:nvPicPr>
        <p:blipFill>
          <a:blip r:embed="rId3"/>
          <a:stretch>
            <a:fillRect/>
          </a:stretch>
        </p:blipFill>
        <p:spPr>
          <a:xfrm>
            <a:off x="6372200" y="1892829"/>
            <a:ext cx="2304256" cy="3072341"/>
          </a:xfrm>
          <a:prstGeom prst="rect">
            <a:avLst/>
          </a:prstGeom>
        </p:spPr>
      </p:pic>
    </p:spTree>
    <p:extLst>
      <p:ext uri="{BB962C8B-B14F-4D97-AF65-F5344CB8AC3E}">
        <p14:creationId xmlns:p14="http://schemas.microsoft.com/office/powerpoint/2010/main" val="187694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678" y="260648"/>
            <a:ext cx="5760640" cy="1066130"/>
          </a:xfrm>
        </p:spPr>
        <p:txBody>
          <a:bodyPr/>
          <a:lstStyle/>
          <a:p>
            <a:r>
              <a:rPr lang="en-GB" b="1" u="sng" dirty="0">
                <a:solidFill>
                  <a:schemeClr val="accent1">
                    <a:lumMod val="50000"/>
                  </a:schemeClr>
                </a:solidFill>
                <a:latin typeface="SassoonPrimaryInfant" pitchFamily="2" charset="0"/>
              </a:rPr>
              <a:t>School Houses </a:t>
            </a:r>
          </a:p>
        </p:txBody>
      </p:sp>
      <p:sp>
        <p:nvSpPr>
          <p:cNvPr id="3" name="Content Placeholder 2"/>
          <p:cNvSpPr>
            <a:spLocks noGrp="1"/>
          </p:cNvSpPr>
          <p:nvPr>
            <p:ph idx="1"/>
          </p:nvPr>
        </p:nvSpPr>
        <p:spPr/>
        <p:txBody>
          <a:bodyPr>
            <a:normAutofit/>
          </a:bodyPr>
          <a:lstStyle/>
          <a:p>
            <a:pPr marL="0" indent="0">
              <a:buNone/>
            </a:pPr>
            <a:r>
              <a:rPr lang="en-GB" sz="4800" b="1" dirty="0">
                <a:latin typeface="SassoonPrimaryInfant" pitchFamily="2" charset="0"/>
              </a:rPr>
              <a:t>Saint David </a:t>
            </a:r>
          </a:p>
          <a:p>
            <a:pPr marL="0" indent="0">
              <a:buNone/>
            </a:pPr>
            <a:endParaRPr lang="en-GB" sz="4800" b="1" dirty="0">
              <a:latin typeface="Museo 300" pitchFamily="50" charset="0"/>
            </a:endParaRPr>
          </a:p>
          <a:p>
            <a:pPr marL="0" indent="0">
              <a:buNone/>
            </a:pPr>
            <a:endParaRPr lang="en-GB" sz="4800" b="1" dirty="0">
              <a:latin typeface="Museo 300" pitchFamily="50" charset="0"/>
            </a:endParaRPr>
          </a:p>
          <a:p>
            <a:pPr marL="0" indent="0">
              <a:spcAft>
                <a:spcPts val="0"/>
              </a:spcAft>
              <a:buNone/>
            </a:pPr>
            <a:r>
              <a:rPr lang="en-GB" sz="4800" b="1" dirty="0">
                <a:solidFill>
                  <a:srgbClr val="00CC00"/>
                </a:solidFill>
                <a:latin typeface="SassoonPrimaryInfant" pitchFamily="2" charset="0"/>
                <a:ea typeface="Times New Roman"/>
              </a:rPr>
              <a:t>Saint Patrick     </a:t>
            </a:r>
            <a:r>
              <a:rPr lang="en-GB" sz="4800" b="1" dirty="0">
                <a:solidFill>
                  <a:srgbClr val="0000FF"/>
                </a:solidFill>
                <a:latin typeface="SassoonPrimaryInfant" pitchFamily="2" charset="0"/>
                <a:ea typeface="Times New Roman"/>
              </a:rPr>
              <a:t>Saint Andrew</a:t>
            </a:r>
            <a:endParaRPr lang="en-GB" sz="3600" b="1" dirty="0">
              <a:latin typeface="SassoonPrimaryInfant" pitchFamily="2" charset="0"/>
              <a:ea typeface="Times New Roman"/>
            </a:endParaRPr>
          </a:p>
          <a:p>
            <a:pPr marL="0" indent="0">
              <a:spcAft>
                <a:spcPts val="0"/>
              </a:spcAft>
              <a:buNone/>
            </a:pPr>
            <a:r>
              <a:rPr lang="en-GB" sz="4800" b="1" dirty="0">
                <a:solidFill>
                  <a:srgbClr val="00CC00"/>
                </a:solidFill>
                <a:latin typeface="Museo 300" pitchFamily="50" charset="0"/>
                <a:ea typeface="Times New Roman"/>
              </a:rPr>
              <a:t>   </a:t>
            </a:r>
            <a:endParaRPr lang="en-GB" sz="3600" b="1" dirty="0">
              <a:solidFill>
                <a:srgbClr val="00CC00"/>
              </a:solidFill>
              <a:latin typeface="Museo 300" pitchFamily="50" charset="0"/>
              <a:ea typeface="Times New Roman"/>
            </a:endParaRPr>
          </a:p>
          <a:p>
            <a:pPr marL="0" indent="0">
              <a:buNone/>
            </a:pPr>
            <a:endParaRPr lang="en-GB" sz="4800" b="1" dirty="0">
              <a:latin typeface="Museo 300" pitchFamily="50" charset="0"/>
            </a:endParaRPr>
          </a:p>
        </p:txBody>
      </p:sp>
      <p:sp>
        <p:nvSpPr>
          <p:cNvPr id="4" name="Rectangle 3"/>
          <p:cNvSpPr/>
          <p:nvPr/>
        </p:nvSpPr>
        <p:spPr>
          <a:xfrm>
            <a:off x="4824413" y="1628799"/>
            <a:ext cx="3708027" cy="769441"/>
          </a:xfrm>
          <a:prstGeom prst="rect">
            <a:avLst/>
          </a:prstGeom>
        </p:spPr>
        <p:txBody>
          <a:bodyPr wrap="square">
            <a:spAutoFit/>
          </a:bodyPr>
          <a:lstStyle/>
          <a:p>
            <a:pPr>
              <a:spcAft>
                <a:spcPts val="0"/>
              </a:spcAft>
            </a:pPr>
            <a:r>
              <a:rPr lang="en-GB" sz="4400" b="1" dirty="0">
                <a:solidFill>
                  <a:srgbClr val="FF0000"/>
                </a:solidFill>
                <a:latin typeface="SassoonPrimaryInfant" pitchFamily="2" charset="0"/>
                <a:ea typeface="Times New Roman"/>
              </a:rPr>
              <a:t>   Saint George</a:t>
            </a:r>
            <a:endParaRPr lang="en-GB" sz="4400" b="1" dirty="0">
              <a:effectLst/>
              <a:latin typeface="SassoonPrimaryInfant" pitchFamily="2" charset="0"/>
              <a:ea typeface="Times New Roman"/>
            </a:endParaRPr>
          </a:p>
        </p:txBody>
      </p:sp>
      <p:pic>
        <p:nvPicPr>
          <p:cNvPr id="9" name="Picture 6" descr="Image result for welsh flag">
            <a:extLst>
              <a:ext uri="{FF2B5EF4-FFF2-40B4-BE49-F238E27FC236}">
                <a16:creationId xmlns:a16="http://schemas.microsoft.com/office/drawing/2014/main" id="{1DCA7B6A-D629-4B53-ABC5-B7C1D3841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375463"/>
            <a:ext cx="24288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Image result for english flag">
            <a:extLst>
              <a:ext uri="{FF2B5EF4-FFF2-40B4-BE49-F238E27FC236}">
                <a16:creationId xmlns:a16="http://schemas.microsoft.com/office/drawing/2014/main" id="{BD7B44E3-96B4-4849-AE0A-6E80ABF60E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1788" y="2486025"/>
            <a:ext cx="27463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Related image">
            <a:extLst>
              <a:ext uri="{FF2B5EF4-FFF2-40B4-BE49-F238E27FC236}">
                <a16:creationId xmlns:a16="http://schemas.microsoft.com/office/drawing/2014/main" id="{5181C605-5564-46BA-9FAE-569E5B5DD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883" y="5060362"/>
            <a:ext cx="2257425"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Image result for scottish flag">
            <a:extLst>
              <a:ext uri="{FF2B5EF4-FFF2-40B4-BE49-F238E27FC236}">
                <a16:creationId xmlns:a16="http://schemas.microsoft.com/office/drawing/2014/main" id="{B92384F8-FC02-4412-A9E1-8E3B79F833C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6013" y="5065713"/>
            <a:ext cx="252253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804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solidFill>
                  <a:schemeClr val="accent1">
                    <a:lumMod val="50000"/>
                  </a:schemeClr>
                </a:solidFill>
                <a:latin typeface="Museo 300" panose="02000000000000000000" pitchFamily="50" charset="0"/>
              </a:rPr>
              <a:t>School Houses </a:t>
            </a:r>
            <a:endParaRPr lang="en-GB" u="sng" dirty="0">
              <a:solidFill>
                <a:schemeClr val="accent1">
                  <a:lumMod val="50000"/>
                </a:schemeClr>
              </a:solidFill>
              <a:latin typeface="Museo 300" panose="02000000000000000000" pitchFamily="50" charset="0"/>
            </a:endParaRPr>
          </a:p>
        </p:txBody>
      </p:sp>
      <p:sp>
        <p:nvSpPr>
          <p:cNvPr id="3" name="Content Placeholder 2"/>
          <p:cNvSpPr>
            <a:spLocks noGrp="1"/>
          </p:cNvSpPr>
          <p:nvPr>
            <p:ph idx="1"/>
          </p:nvPr>
        </p:nvSpPr>
        <p:spPr/>
        <p:txBody>
          <a:bodyPr>
            <a:normAutofit/>
          </a:bodyPr>
          <a:lstStyle/>
          <a:p>
            <a:r>
              <a:rPr lang="en-GB" b="1" dirty="0">
                <a:solidFill>
                  <a:schemeClr val="accent1">
                    <a:lumMod val="50000"/>
                  </a:schemeClr>
                </a:solidFill>
                <a:latin typeface="Museo 300" panose="02000000000000000000" pitchFamily="50" charset="0"/>
              </a:rPr>
              <a:t>Siblings are in the same saint house</a:t>
            </a:r>
          </a:p>
          <a:p>
            <a:endParaRPr lang="en-GB" b="1" dirty="0">
              <a:solidFill>
                <a:schemeClr val="accent1">
                  <a:lumMod val="50000"/>
                </a:schemeClr>
              </a:solidFill>
              <a:latin typeface="Museo 300" panose="02000000000000000000" pitchFamily="50" charset="0"/>
            </a:endParaRPr>
          </a:p>
          <a:p>
            <a:r>
              <a:rPr lang="en-GB" b="1" dirty="0">
                <a:solidFill>
                  <a:srgbClr val="006600"/>
                </a:solidFill>
                <a:latin typeface="Museo 300" panose="02000000000000000000" pitchFamily="50" charset="0"/>
              </a:rPr>
              <a:t>Own clothes to represent house colour are worn on house feast day  </a:t>
            </a:r>
          </a:p>
          <a:p>
            <a:pPr marL="0" indent="0">
              <a:buNone/>
            </a:pPr>
            <a:endParaRPr lang="en-GB" b="1" dirty="0">
              <a:solidFill>
                <a:schemeClr val="accent1">
                  <a:lumMod val="50000"/>
                </a:schemeClr>
              </a:solidFill>
              <a:latin typeface="Museo 300" panose="02000000000000000000" pitchFamily="50" charset="0"/>
            </a:endParaRPr>
          </a:p>
          <a:p>
            <a:r>
              <a:rPr lang="en-GB" b="1" dirty="0">
                <a:solidFill>
                  <a:schemeClr val="accent1">
                    <a:lumMod val="50000"/>
                  </a:schemeClr>
                </a:solidFill>
                <a:latin typeface="Museo 300" panose="02000000000000000000" pitchFamily="50" charset="0"/>
              </a:rPr>
              <a:t>Sports day – children wear house colour t-shirt with navy shorts</a:t>
            </a:r>
          </a:p>
          <a:p>
            <a:endParaRPr lang="en-GB" b="1" dirty="0">
              <a:solidFill>
                <a:schemeClr val="accent1">
                  <a:lumMod val="50000"/>
                </a:schemeClr>
              </a:solidFill>
              <a:latin typeface="SassoonPrimaryInfant" pitchFamily="2" charset="0"/>
            </a:endParaRPr>
          </a:p>
        </p:txBody>
      </p:sp>
    </p:spTree>
    <p:extLst>
      <p:ext uri="{BB962C8B-B14F-4D97-AF65-F5344CB8AC3E}">
        <p14:creationId xmlns:p14="http://schemas.microsoft.com/office/powerpoint/2010/main" val="1243028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solidFill>
                  <a:schemeClr val="accent1">
                    <a:lumMod val="50000"/>
                  </a:schemeClr>
                </a:solidFill>
                <a:latin typeface="Museo 300" panose="02000000000000000000" pitchFamily="50" charset="0"/>
              </a:rPr>
              <a:t>SCHOOL TRIPS</a:t>
            </a:r>
            <a:br>
              <a:rPr lang="en-GB" b="1" u="sng" dirty="0">
                <a:solidFill>
                  <a:schemeClr val="accent1">
                    <a:lumMod val="50000"/>
                  </a:schemeClr>
                </a:solidFill>
                <a:latin typeface="SassoonPrimaryInfant" pitchFamily="2" charset="0"/>
              </a:rPr>
            </a:br>
            <a:endParaRPr lang="en-GB" b="1" u="sng" dirty="0">
              <a:solidFill>
                <a:schemeClr val="accent1">
                  <a:lumMod val="50000"/>
                </a:schemeClr>
              </a:solidFill>
              <a:latin typeface="SassoonPrimaryInfant" pitchFamily="2" charset="0"/>
            </a:endParaRPr>
          </a:p>
        </p:txBody>
      </p:sp>
      <p:sp>
        <p:nvSpPr>
          <p:cNvPr id="3" name="Content Placeholder 2"/>
          <p:cNvSpPr>
            <a:spLocks noGrp="1"/>
          </p:cNvSpPr>
          <p:nvPr>
            <p:ph idx="1"/>
          </p:nvPr>
        </p:nvSpPr>
        <p:spPr>
          <a:xfrm>
            <a:off x="395536" y="1052736"/>
            <a:ext cx="8280920" cy="4857403"/>
          </a:xfrm>
        </p:spPr>
        <p:txBody>
          <a:bodyPr>
            <a:normAutofit lnSpcReduction="10000"/>
          </a:bodyPr>
          <a:lstStyle/>
          <a:p>
            <a:pPr marL="0" indent="0">
              <a:buNone/>
            </a:pPr>
            <a:endParaRPr lang="en-GB" b="1" dirty="0">
              <a:solidFill>
                <a:srgbClr val="006600"/>
              </a:solidFill>
              <a:latin typeface="Museo 300" panose="02000000000000000000" pitchFamily="50" charset="0"/>
            </a:endParaRPr>
          </a:p>
          <a:p>
            <a:r>
              <a:rPr lang="en-GB" b="1" dirty="0">
                <a:solidFill>
                  <a:srgbClr val="002060"/>
                </a:solidFill>
                <a:latin typeface="Museo 300" panose="02000000000000000000" pitchFamily="50" charset="0"/>
              </a:rPr>
              <a:t>Parent Pay</a:t>
            </a:r>
          </a:p>
          <a:p>
            <a:endParaRPr lang="en-GB" b="1" dirty="0">
              <a:solidFill>
                <a:srgbClr val="006600"/>
              </a:solidFill>
              <a:latin typeface="Museo 300" panose="02000000000000000000" pitchFamily="50" charset="0"/>
            </a:endParaRPr>
          </a:p>
          <a:p>
            <a:r>
              <a:rPr lang="en-GB" b="1" dirty="0">
                <a:solidFill>
                  <a:srgbClr val="006600"/>
                </a:solidFill>
                <a:latin typeface="Museo 300" panose="02000000000000000000" pitchFamily="50" charset="0"/>
              </a:rPr>
              <a:t>One trip per term</a:t>
            </a:r>
          </a:p>
          <a:p>
            <a:pPr marL="0" indent="0">
              <a:buNone/>
            </a:pPr>
            <a:endParaRPr lang="en-GB" b="1" dirty="0">
              <a:solidFill>
                <a:schemeClr val="accent1">
                  <a:lumMod val="50000"/>
                </a:schemeClr>
              </a:solidFill>
              <a:latin typeface="Museo 300" panose="02000000000000000000" pitchFamily="50" charset="0"/>
            </a:endParaRPr>
          </a:p>
          <a:p>
            <a:r>
              <a:rPr lang="en-GB" b="1" dirty="0">
                <a:solidFill>
                  <a:schemeClr val="accent1">
                    <a:lumMod val="50000"/>
                  </a:schemeClr>
                </a:solidFill>
                <a:latin typeface="Museo 300" panose="02000000000000000000" pitchFamily="50" charset="0"/>
              </a:rPr>
              <a:t>Parent volunteers </a:t>
            </a:r>
            <a:r>
              <a:rPr lang="en-GB" b="1" dirty="0">
                <a:solidFill>
                  <a:srgbClr val="006600"/>
                </a:solidFill>
                <a:latin typeface="Museo 300" panose="02000000000000000000" pitchFamily="50" charset="0"/>
              </a:rPr>
              <a:t>will need to complete a volunteer form from the office. </a:t>
            </a:r>
          </a:p>
          <a:p>
            <a:endParaRPr lang="en-GB" b="1" dirty="0">
              <a:solidFill>
                <a:schemeClr val="accent1">
                  <a:lumMod val="50000"/>
                </a:schemeClr>
              </a:solidFill>
              <a:latin typeface="Museo 300" panose="02000000000000000000" pitchFamily="50" charset="0"/>
            </a:endParaRPr>
          </a:p>
          <a:p>
            <a:r>
              <a:rPr lang="en-GB" b="1" dirty="0">
                <a:solidFill>
                  <a:schemeClr val="accent1">
                    <a:lumMod val="50000"/>
                  </a:schemeClr>
                </a:solidFill>
                <a:latin typeface="Museo 300" panose="02000000000000000000" pitchFamily="50" charset="0"/>
              </a:rPr>
              <a:t>Trip letter will be sent out in coming weeks </a:t>
            </a:r>
          </a:p>
          <a:p>
            <a:pPr marL="0" indent="0">
              <a:buNone/>
            </a:pPr>
            <a:endParaRPr lang="en-GB" b="1" dirty="0">
              <a:solidFill>
                <a:srgbClr val="006600"/>
              </a:solidFill>
              <a:latin typeface="SassoonPrimaryInfant" pitchFamily="2" charset="0"/>
            </a:endParaRPr>
          </a:p>
        </p:txBody>
      </p:sp>
    </p:spTree>
    <p:extLst>
      <p:ext uri="{BB962C8B-B14F-4D97-AF65-F5344CB8AC3E}">
        <p14:creationId xmlns:p14="http://schemas.microsoft.com/office/powerpoint/2010/main" val="3582941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8229600" cy="1143000"/>
          </a:xfrm>
        </p:spPr>
        <p:txBody>
          <a:bodyPr>
            <a:normAutofit/>
          </a:bodyPr>
          <a:lstStyle/>
          <a:p>
            <a:pPr algn="l"/>
            <a:r>
              <a:rPr lang="en-GB" sz="6000" b="1" u="sng" dirty="0">
                <a:solidFill>
                  <a:srgbClr val="002060"/>
                </a:solidFill>
                <a:latin typeface="Museo 300" panose="02000000000000000000" pitchFamily="50" charset="0"/>
              </a:rPr>
              <a:t>Getting Involved</a:t>
            </a:r>
          </a:p>
        </p:txBody>
      </p:sp>
      <p:sp>
        <p:nvSpPr>
          <p:cNvPr id="5" name="Rectangle 4"/>
          <p:cNvSpPr/>
          <p:nvPr/>
        </p:nvSpPr>
        <p:spPr>
          <a:xfrm>
            <a:off x="251520" y="5301208"/>
            <a:ext cx="8640960" cy="864096"/>
          </a:xfrm>
          <a:prstGeom prst="rect">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1397" y="1484784"/>
            <a:ext cx="8784976" cy="5069160"/>
          </a:xfrm>
        </p:spPr>
        <p:txBody>
          <a:bodyPr>
            <a:normAutofit fontScale="92500" lnSpcReduction="10000"/>
          </a:bodyPr>
          <a:lstStyle/>
          <a:p>
            <a:endParaRPr lang="en-GB" sz="2600" b="1" dirty="0">
              <a:solidFill>
                <a:srgbClr val="002060"/>
              </a:solidFill>
              <a:latin typeface="Museo 300" panose="02000000000000000000" pitchFamily="50" charset="0"/>
            </a:endParaRPr>
          </a:p>
          <a:p>
            <a:r>
              <a:rPr lang="en-GB" sz="2600" b="1" dirty="0">
                <a:solidFill>
                  <a:srgbClr val="002060"/>
                </a:solidFill>
                <a:latin typeface="Museo 300" panose="02000000000000000000" pitchFamily="50" charset="0"/>
              </a:rPr>
              <a:t>Stay and read- Monday morning, 8:40 - 8:55am </a:t>
            </a:r>
          </a:p>
          <a:p>
            <a:r>
              <a:rPr lang="en-GB" sz="2600" b="1" dirty="0">
                <a:solidFill>
                  <a:srgbClr val="0070C0"/>
                </a:solidFill>
                <a:latin typeface="Museo 300" panose="02000000000000000000" pitchFamily="50" charset="0"/>
              </a:rPr>
              <a:t>Stay and play sessions (every Friday 8.40am – 9.10am)</a:t>
            </a:r>
          </a:p>
          <a:p>
            <a:r>
              <a:rPr lang="en-GB" sz="2600" b="1" dirty="0">
                <a:solidFill>
                  <a:srgbClr val="002060"/>
                </a:solidFill>
                <a:latin typeface="Museo 300" panose="02000000000000000000" pitchFamily="50" charset="0"/>
              </a:rPr>
              <a:t>Star Moments (see hand out) </a:t>
            </a:r>
            <a:endParaRPr lang="en-GB" sz="2600" b="1" dirty="0">
              <a:solidFill>
                <a:srgbClr val="0070C0"/>
              </a:solidFill>
              <a:latin typeface="Museo 300" panose="02000000000000000000" pitchFamily="50" charset="0"/>
            </a:endParaRPr>
          </a:p>
          <a:p>
            <a:r>
              <a:rPr lang="en-GB" sz="2600" b="1" dirty="0">
                <a:solidFill>
                  <a:srgbClr val="0070C0"/>
                </a:solidFill>
                <a:latin typeface="Museo 300" panose="02000000000000000000" pitchFamily="50" charset="0"/>
              </a:rPr>
              <a:t>Star of the week – bear and diary</a:t>
            </a:r>
          </a:p>
          <a:p>
            <a:r>
              <a:rPr lang="en-GB" sz="2600" b="1" dirty="0">
                <a:solidFill>
                  <a:srgbClr val="002060"/>
                </a:solidFill>
                <a:latin typeface="Museo 300" panose="02000000000000000000" pitchFamily="50" charset="0"/>
              </a:rPr>
              <a:t>Focus Child Sheet </a:t>
            </a:r>
          </a:p>
          <a:p>
            <a:r>
              <a:rPr lang="en-GB" sz="2600" b="1" dirty="0">
                <a:solidFill>
                  <a:srgbClr val="002060"/>
                </a:solidFill>
                <a:latin typeface="Museo 300" panose="02000000000000000000" pitchFamily="50" charset="0"/>
              </a:rPr>
              <a:t>TAPESTRY – online learning journal </a:t>
            </a:r>
          </a:p>
          <a:p>
            <a:r>
              <a:rPr lang="en-GB" sz="2600" b="1" dirty="0">
                <a:solidFill>
                  <a:srgbClr val="3399FF"/>
                </a:solidFill>
                <a:latin typeface="Museo 300" panose="02000000000000000000" pitchFamily="50" charset="0"/>
              </a:rPr>
              <a:t>Parent workshops Autumn/Spring term – Phonics / Maths lessons (Dates TBC)</a:t>
            </a:r>
          </a:p>
          <a:p>
            <a:endParaRPr lang="en-GB" sz="2600" b="1" dirty="0">
              <a:solidFill>
                <a:srgbClr val="0070C0"/>
              </a:solidFill>
              <a:latin typeface="Museo 300" panose="02000000000000000000" pitchFamily="50" charset="0"/>
            </a:endParaRPr>
          </a:p>
          <a:p>
            <a:pPr marL="0" indent="0" algn="ctr">
              <a:buNone/>
            </a:pPr>
            <a:r>
              <a:rPr lang="en-GB" sz="2600" b="1" u="sng" dirty="0">
                <a:solidFill>
                  <a:srgbClr val="000000"/>
                </a:solidFill>
                <a:latin typeface="Museo 300" panose="02000000000000000000" pitchFamily="50" charset="0"/>
              </a:rPr>
              <a:t>Just a quick note</a:t>
            </a:r>
            <a:r>
              <a:rPr lang="en-GB" sz="2600" b="1" dirty="0">
                <a:solidFill>
                  <a:srgbClr val="000000"/>
                </a:solidFill>
                <a:latin typeface="Museo 300" panose="02000000000000000000" pitchFamily="50" charset="0"/>
              </a:rPr>
              <a:t>: Name writing please NO CAPITAL letters except for the first letter of their name – Thank you</a:t>
            </a:r>
          </a:p>
          <a:p>
            <a:pPr marL="0" indent="0">
              <a:buNone/>
            </a:pPr>
            <a:endParaRPr lang="en-GB" sz="2600" b="1" dirty="0">
              <a:solidFill>
                <a:srgbClr val="002060"/>
              </a:solidFill>
              <a:latin typeface="SassoonPrimaryInfant" pitchFamily="2" charset="0"/>
            </a:endParaRPr>
          </a:p>
          <a:p>
            <a:endParaRPr lang="en-GB" sz="2600" b="1" dirty="0">
              <a:solidFill>
                <a:srgbClr val="002060"/>
              </a:solidFill>
              <a:latin typeface="SassoonPrimaryInfant" pitchFamily="2" charset="0"/>
            </a:endParaRPr>
          </a:p>
          <a:p>
            <a:endParaRPr lang="en-GB" sz="2600" b="1" u="sng" dirty="0">
              <a:solidFill>
                <a:srgbClr val="002060"/>
              </a:solidFill>
              <a:latin typeface="SassoonPrimaryInfant" pitchFamily="2" charset="0"/>
            </a:endParaRPr>
          </a:p>
          <a:p>
            <a:endParaRPr lang="en-GB" b="1" dirty="0">
              <a:solidFill>
                <a:srgbClr val="FF0000"/>
              </a:solidFill>
              <a:latin typeface="Museo 300" pitchFamily="50" charset="0"/>
            </a:endParaRPr>
          </a:p>
        </p:txBody>
      </p:sp>
    </p:spTree>
    <p:extLst>
      <p:ext uri="{BB962C8B-B14F-4D97-AF65-F5344CB8AC3E}">
        <p14:creationId xmlns:p14="http://schemas.microsoft.com/office/powerpoint/2010/main" val="3607902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149393" cy="1152128"/>
          </a:xfrm>
        </p:spPr>
        <p:txBody>
          <a:bodyPr/>
          <a:lstStyle/>
          <a:p>
            <a:r>
              <a:rPr lang="en-IE" b="1" u="sng" dirty="0">
                <a:solidFill>
                  <a:srgbClr val="002060"/>
                </a:solidFill>
                <a:latin typeface="Museo 300" panose="02000000000000000000" pitchFamily="50" charset="0"/>
              </a:rPr>
              <a:t>Home Learning</a:t>
            </a:r>
          </a:p>
        </p:txBody>
      </p:sp>
      <p:sp>
        <p:nvSpPr>
          <p:cNvPr id="3" name="Content Placeholder 2"/>
          <p:cNvSpPr>
            <a:spLocks noGrp="1"/>
          </p:cNvSpPr>
          <p:nvPr>
            <p:ph idx="1"/>
          </p:nvPr>
        </p:nvSpPr>
        <p:spPr/>
        <p:txBody>
          <a:bodyPr/>
          <a:lstStyle/>
          <a:p>
            <a:endParaRPr lang="en-GB" dirty="0"/>
          </a:p>
          <a:p>
            <a:endParaRPr lang="en-GB" dirty="0"/>
          </a:p>
          <a:p>
            <a:endParaRPr lang="en-GB" dirty="0"/>
          </a:p>
          <a:p>
            <a:pPr marL="0" indent="0">
              <a:buNone/>
            </a:pPr>
            <a:endParaRPr lang="en-GB" dirty="0"/>
          </a:p>
        </p:txBody>
      </p:sp>
      <p:pic>
        <p:nvPicPr>
          <p:cNvPr id="7" name="Picture 6" descr="http://t0.gstatic.com/images?q=tbn:ANd9GcSN4A3jUELHA8cwv8zc_j0Og0gF5RXpwlfl6pjSmBqT1FJsr15v:www.thenewageparents.com/wp-content/uploads/2010/08/lyragroove2.jp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047" y="2548196"/>
            <a:ext cx="1387388" cy="1332662"/>
          </a:xfrm>
          <a:prstGeom prst="rect">
            <a:avLst/>
          </a:prstGeom>
          <a:noFill/>
          <a:ln>
            <a:noFill/>
          </a:ln>
        </p:spPr>
      </p:pic>
      <p:sp>
        <p:nvSpPr>
          <p:cNvPr id="6" name="TextBox 5"/>
          <p:cNvSpPr txBox="1"/>
          <p:nvPr/>
        </p:nvSpPr>
        <p:spPr>
          <a:xfrm>
            <a:off x="303924" y="1414269"/>
            <a:ext cx="6912768" cy="4770537"/>
          </a:xfrm>
          <a:prstGeom prst="rect">
            <a:avLst/>
          </a:prstGeom>
          <a:noFill/>
        </p:spPr>
        <p:txBody>
          <a:bodyPr wrap="square" rtlCol="0">
            <a:spAutoFit/>
          </a:bodyPr>
          <a:lstStyle/>
          <a:p>
            <a:pPr marL="457200" indent="-457200">
              <a:lnSpc>
                <a:spcPct val="150000"/>
              </a:lnSpc>
              <a:buFont typeface="Arial" pitchFamily="34" charset="0"/>
              <a:buChar char="•"/>
            </a:pPr>
            <a:r>
              <a:rPr lang="en-GB" sz="2000" b="1" dirty="0">
                <a:solidFill>
                  <a:srgbClr val="002060"/>
                </a:solidFill>
                <a:latin typeface="Museo 300" panose="02000000000000000000" pitchFamily="50" charset="0"/>
              </a:rPr>
              <a:t>Home learning will be handed out every Friday and is due back in on the following Wednesday. </a:t>
            </a:r>
          </a:p>
          <a:p>
            <a:pPr marL="457200" indent="-457200">
              <a:lnSpc>
                <a:spcPct val="150000"/>
              </a:lnSpc>
              <a:buFont typeface="Arial" pitchFamily="34" charset="0"/>
              <a:buChar char="•"/>
            </a:pPr>
            <a:r>
              <a:rPr lang="en-GB" sz="2000" b="1" dirty="0">
                <a:solidFill>
                  <a:srgbClr val="002060"/>
                </a:solidFill>
                <a:latin typeface="Museo 300" panose="02000000000000000000" pitchFamily="50" charset="0"/>
              </a:rPr>
              <a:t>Activities will link to what the children have been learning. </a:t>
            </a:r>
          </a:p>
          <a:p>
            <a:pPr marL="457200" indent="-457200">
              <a:lnSpc>
                <a:spcPct val="150000"/>
              </a:lnSpc>
              <a:buFont typeface="Arial" pitchFamily="34" charset="0"/>
              <a:buChar char="•"/>
            </a:pPr>
            <a:r>
              <a:rPr lang="en-GB" sz="2000" b="1" dirty="0">
                <a:solidFill>
                  <a:srgbClr val="002060"/>
                </a:solidFill>
                <a:latin typeface="Museo 300" panose="02000000000000000000" pitchFamily="50" charset="0"/>
              </a:rPr>
              <a:t>Home reading – Every day</a:t>
            </a:r>
          </a:p>
          <a:p>
            <a:pPr marL="457200" indent="-457200">
              <a:lnSpc>
                <a:spcPct val="150000"/>
              </a:lnSpc>
              <a:buFont typeface="Arial" pitchFamily="34" charset="0"/>
              <a:buChar char="•"/>
            </a:pPr>
            <a:r>
              <a:rPr lang="en-GB" sz="2000" b="1" dirty="0">
                <a:solidFill>
                  <a:srgbClr val="006600"/>
                </a:solidFill>
                <a:latin typeface="Museo 300" panose="02000000000000000000" pitchFamily="50" charset="0"/>
              </a:rPr>
              <a:t>Research shows that reading is the single most important thing you can do to help your child's education. It's best to read little and often, so try to put aside some time for it every day</a:t>
            </a:r>
            <a:r>
              <a:rPr lang="en-GB" sz="2000" b="1" dirty="0">
                <a:solidFill>
                  <a:srgbClr val="006600"/>
                </a:solidFill>
                <a:latin typeface="SassoonPrimaryInfant" pitchFamily="2" charset="0"/>
              </a:rPr>
              <a:t>. </a:t>
            </a:r>
            <a:endParaRPr lang="en-GB" sz="2000" b="1" dirty="0">
              <a:solidFill>
                <a:srgbClr val="002060"/>
              </a:solidFill>
              <a:latin typeface="SassoonPrimaryInfant" pitchFamily="2" charset="0"/>
            </a:endParaRPr>
          </a:p>
          <a:p>
            <a:pPr marL="457200" indent="-457200">
              <a:buFont typeface="Arial" pitchFamily="34" charset="0"/>
              <a:buChar char="•"/>
            </a:pPr>
            <a:endParaRPr lang="en-GB" sz="2800" b="1" dirty="0">
              <a:solidFill>
                <a:srgbClr val="002060"/>
              </a:solidFill>
              <a:latin typeface="SassoonPrimaryInfant" pitchFamily="2" charset="0"/>
            </a:endParaRPr>
          </a:p>
        </p:txBody>
      </p:sp>
    </p:spTree>
    <p:extLst>
      <p:ext uri="{BB962C8B-B14F-4D97-AF65-F5344CB8AC3E}">
        <p14:creationId xmlns:p14="http://schemas.microsoft.com/office/powerpoint/2010/main" val="89214169"/>
      </p:ext>
    </p:extLst>
  </p:cSld>
  <p:clrMapOvr>
    <a:masterClrMapping/>
  </p:clrMapOvr>
</p:sld>
</file>

<file path=ppt/theme/theme1.xml><?xml version="1.0" encoding="utf-8"?>
<a:theme xmlns:a="http://schemas.openxmlformats.org/drawingml/2006/main" name="Office Theme">
  <a:themeElements>
    <a:clrScheme name="Custom 1">
      <a:dk1>
        <a:srgbClr val="FFC000"/>
      </a:dk1>
      <a:lt1>
        <a:srgbClr val="FFFF00"/>
      </a:lt1>
      <a:dk2>
        <a:srgbClr val="00B050"/>
      </a:dk2>
      <a:lt2>
        <a:srgbClr val="0070C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11595</TotalTime>
  <Words>884</Words>
  <Application>Microsoft Office PowerPoint</Application>
  <PresentationFormat>On-screen Show (4:3)</PresentationFormat>
  <Paragraphs>145</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Museo 300</vt:lpstr>
      <vt:lpstr>SassoonPrimaryInfant</vt:lpstr>
      <vt:lpstr>Times New Roman</vt:lpstr>
      <vt:lpstr>Office Theme</vt:lpstr>
      <vt:lpstr>PowerPoint Presentation</vt:lpstr>
      <vt:lpstr>Reception Routines </vt:lpstr>
      <vt:lpstr>Uniform</vt:lpstr>
      <vt:lpstr>Behaviour Expectations in Reception </vt:lpstr>
      <vt:lpstr>School Houses </vt:lpstr>
      <vt:lpstr>School Houses </vt:lpstr>
      <vt:lpstr>SCHOOL TRIPS </vt:lpstr>
      <vt:lpstr>Getting Involved</vt:lpstr>
      <vt:lpstr>Home Learning</vt:lpstr>
      <vt:lpstr>School Website </vt:lpstr>
      <vt:lpstr>Dates for your Diary </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Fmoffatt</dc:creator>
  <cp:lastModifiedBy>Miller, Georgina</cp:lastModifiedBy>
  <cp:revision>100</cp:revision>
  <cp:lastPrinted>2019-09-26T07:04:14Z</cp:lastPrinted>
  <dcterms:created xsi:type="dcterms:W3CDTF">2012-09-18T12:08:17Z</dcterms:created>
  <dcterms:modified xsi:type="dcterms:W3CDTF">2019-09-27T16:08:53Z</dcterms:modified>
</cp:coreProperties>
</file>